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729" r:id="rId2"/>
  </p:sldMasterIdLst>
  <p:notesMasterIdLst>
    <p:notesMasterId r:id="rId54"/>
  </p:notesMasterIdLst>
  <p:handoutMasterIdLst>
    <p:handoutMasterId r:id="rId55"/>
  </p:handoutMasterIdLst>
  <p:sldIdLst>
    <p:sldId id="285" r:id="rId3"/>
    <p:sldId id="358" r:id="rId4"/>
    <p:sldId id="346" r:id="rId5"/>
    <p:sldId id="364" r:id="rId6"/>
    <p:sldId id="347" r:id="rId7"/>
    <p:sldId id="365" r:id="rId8"/>
    <p:sldId id="366" r:id="rId9"/>
    <p:sldId id="355" r:id="rId10"/>
    <p:sldId id="367" r:id="rId11"/>
    <p:sldId id="359" r:id="rId12"/>
    <p:sldId id="369" r:id="rId13"/>
    <p:sldId id="368" r:id="rId14"/>
    <p:sldId id="360" r:id="rId15"/>
    <p:sldId id="370" r:id="rId16"/>
    <p:sldId id="317" r:id="rId17"/>
    <p:sldId id="291" r:id="rId18"/>
    <p:sldId id="292" r:id="rId19"/>
    <p:sldId id="293" r:id="rId20"/>
    <p:sldId id="336" r:id="rId21"/>
    <p:sldId id="328" r:id="rId22"/>
    <p:sldId id="327" r:id="rId23"/>
    <p:sldId id="339" r:id="rId24"/>
    <p:sldId id="320" r:id="rId25"/>
    <p:sldId id="318" r:id="rId26"/>
    <p:sldId id="294" r:id="rId27"/>
    <p:sldId id="321" r:id="rId28"/>
    <p:sldId id="295" r:id="rId29"/>
    <p:sldId id="296" r:id="rId30"/>
    <p:sldId id="333" r:id="rId31"/>
    <p:sldId id="334" r:id="rId32"/>
    <p:sldId id="297" r:id="rId33"/>
    <p:sldId id="337" r:id="rId34"/>
    <p:sldId id="343" r:id="rId35"/>
    <p:sldId id="332" r:id="rId36"/>
    <p:sldId id="299" r:id="rId37"/>
    <p:sldId id="300" r:id="rId38"/>
    <p:sldId id="301" r:id="rId39"/>
    <p:sldId id="302" r:id="rId40"/>
    <p:sldId id="303" r:id="rId41"/>
    <p:sldId id="305" r:id="rId42"/>
    <p:sldId id="306" r:id="rId43"/>
    <p:sldId id="309" r:id="rId44"/>
    <p:sldId id="310" r:id="rId45"/>
    <p:sldId id="335" r:id="rId46"/>
    <p:sldId id="311" r:id="rId47"/>
    <p:sldId id="313" r:id="rId48"/>
    <p:sldId id="340" r:id="rId49"/>
    <p:sldId id="342" r:id="rId50"/>
    <p:sldId id="363" r:id="rId51"/>
    <p:sldId id="345" r:id="rId52"/>
    <p:sldId id="362" r:id="rId53"/>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2787"/>
    <p:restoredTop sz="90929"/>
  </p:normalViewPr>
  <p:slideViewPr>
    <p:cSldViewPr>
      <p:cViewPr>
        <p:scale>
          <a:sx n="50" d="100"/>
          <a:sy n="50" d="100"/>
        </p:scale>
        <p:origin x="-2580"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0E894-5B5A-4150-A63E-92F4D2FE96C8}" type="doc">
      <dgm:prSet loTypeId="urn:microsoft.com/office/officeart/2005/8/layout/radial6" loCatId="relationship" qsTypeId="urn:microsoft.com/office/officeart/2005/8/quickstyle/3d3" qsCatId="3D" csTypeId="urn:microsoft.com/office/officeart/2005/8/colors/accent2_2" csCatId="accent2" phldr="1"/>
      <dgm:spPr/>
      <dgm:t>
        <a:bodyPr/>
        <a:lstStyle/>
        <a:p>
          <a:endParaRPr lang="en-US"/>
        </a:p>
      </dgm:t>
    </dgm:pt>
    <dgm:pt modelId="{83BD38BC-553F-4DB8-B86A-09B609F2884B}">
      <dgm:prSet phldrT="[Text]"/>
      <dgm:spPr/>
      <dgm:t>
        <a:bodyPr/>
        <a:lstStyle/>
        <a:p>
          <a:r>
            <a:rPr lang="en-US" dirty="0" smtClean="0">
              <a:solidFill>
                <a:schemeClr val="tx2"/>
              </a:solidFill>
            </a:rPr>
            <a:t>Zimbabwe Health Governance</a:t>
          </a:r>
          <a:endParaRPr lang="en-US" dirty="0">
            <a:solidFill>
              <a:schemeClr val="tx2"/>
            </a:solidFill>
          </a:endParaRPr>
        </a:p>
      </dgm:t>
    </dgm:pt>
    <dgm:pt modelId="{E7022ABB-5210-4706-B3DF-2EBBA15C3310}" type="parTrans" cxnId="{71454A67-1596-4FCF-9F7B-415F8B65A2E3}">
      <dgm:prSet/>
      <dgm:spPr/>
      <dgm:t>
        <a:bodyPr/>
        <a:lstStyle/>
        <a:p>
          <a:endParaRPr lang="en-US"/>
        </a:p>
      </dgm:t>
    </dgm:pt>
    <dgm:pt modelId="{F3CEEB1C-BF9B-4772-8065-69E253BC6B91}" type="sibTrans" cxnId="{71454A67-1596-4FCF-9F7B-415F8B65A2E3}">
      <dgm:prSet/>
      <dgm:spPr/>
      <dgm:t>
        <a:bodyPr/>
        <a:lstStyle/>
        <a:p>
          <a:endParaRPr lang="en-US"/>
        </a:p>
      </dgm:t>
    </dgm:pt>
    <dgm:pt modelId="{0AACBCD3-36BE-4BD8-8E1D-E25F401AB56A}">
      <dgm:prSet phldrT="[Text]" custT="1"/>
      <dgm:spPr/>
      <dgm:t>
        <a:bodyPr/>
        <a:lstStyle/>
        <a:p>
          <a:r>
            <a:rPr lang="en-US" sz="1400" dirty="0" smtClean="0">
              <a:solidFill>
                <a:schemeClr val="bg2"/>
              </a:solidFill>
            </a:rPr>
            <a:t>Professionalism</a:t>
          </a:r>
        </a:p>
        <a:p>
          <a:r>
            <a:rPr lang="en-US" sz="1400" dirty="0" smtClean="0">
              <a:solidFill>
                <a:schemeClr val="bg2"/>
              </a:solidFill>
            </a:rPr>
            <a:t>Ethics</a:t>
          </a:r>
        </a:p>
        <a:p>
          <a:r>
            <a:rPr lang="en-US" sz="1400" dirty="0" smtClean="0">
              <a:solidFill>
                <a:schemeClr val="bg2"/>
              </a:solidFill>
            </a:rPr>
            <a:t>Leadership, Management, team work</a:t>
          </a:r>
        </a:p>
        <a:p>
          <a:r>
            <a:rPr lang="en-US" sz="1400" dirty="0" smtClean="0">
              <a:solidFill>
                <a:schemeClr val="bg2"/>
              </a:solidFill>
            </a:rPr>
            <a:t>Working conditions</a:t>
          </a:r>
          <a:endParaRPr lang="en-US" sz="1400" dirty="0">
            <a:solidFill>
              <a:schemeClr val="bg2"/>
            </a:solidFill>
          </a:endParaRPr>
        </a:p>
      </dgm:t>
    </dgm:pt>
    <dgm:pt modelId="{CC6F2132-D90A-4239-97B9-2FCFB8900F78}" type="parTrans" cxnId="{EFC89120-68D9-4379-9C81-9FD30C91AE1D}">
      <dgm:prSet/>
      <dgm:spPr/>
      <dgm:t>
        <a:bodyPr/>
        <a:lstStyle/>
        <a:p>
          <a:endParaRPr lang="en-US"/>
        </a:p>
      </dgm:t>
    </dgm:pt>
    <dgm:pt modelId="{71CC81AF-D2AA-4A37-BD3A-31EAE236A407}" type="sibTrans" cxnId="{EFC89120-68D9-4379-9C81-9FD30C91AE1D}">
      <dgm:prSet/>
      <dgm:spPr/>
      <dgm:t>
        <a:bodyPr/>
        <a:lstStyle/>
        <a:p>
          <a:endParaRPr lang="en-US" dirty="0"/>
        </a:p>
      </dgm:t>
    </dgm:pt>
    <dgm:pt modelId="{C1BED7D4-ACC7-479C-BD74-911D7AEAFC2B}">
      <dgm:prSet phldrT="[Text]" custT="1"/>
      <dgm:spPr/>
      <dgm:t>
        <a:bodyPr/>
        <a:lstStyle/>
        <a:p>
          <a:r>
            <a:rPr lang="en-US" sz="1400" dirty="0" smtClean="0">
              <a:solidFill>
                <a:schemeClr val="bg2"/>
              </a:solidFill>
            </a:rPr>
            <a:t>Information systems, surveillance operation research HIS</a:t>
          </a:r>
          <a:endParaRPr lang="en-US" sz="1400" dirty="0">
            <a:solidFill>
              <a:schemeClr val="bg2"/>
            </a:solidFill>
          </a:endParaRPr>
        </a:p>
      </dgm:t>
    </dgm:pt>
    <dgm:pt modelId="{B9B19FAB-4593-4F7D-8AA8-70F80C3FA110}" type="parTrans" cxnId="{1E30D3C8-EE17-4209-91BF-4EC2A5D387AC}">
      <dgm:prSet/>
      <dgm:spPr/>
      <dgm:t>
        <a:bodyPr/>
        <a:lstStyle/>
        <a:p>
          <a:endParaRPr lang="en-US"/>
        </a:p>
      </dgm:t>
    </dgm:pt>
    <dgm:pt modelId="{AEB03C05-87E3-4410-A55E-FC0AE0E86C27}" type="sibTrans" cxnId="{1E30D3C8-EE17-4209-91BF-4EC2A5D387AC}">
      <dgm:prSet/>
      <dgm:spPr/>
      <dgm:t>
        <a:bodyPr/>
        <a:lstStyle/>
        <a:p>
          <a:endParaRPr lang="en-US" dirty="0"/>
        </a:p>
      </dgm:t>
    </dgm:pt>
    <dgm:pt modelId="{C41C7634-3E63-4512-B9A3-B1C8B72442FD}">
      <dgm:prSet phldrT="[Text]"/>
      <dgm:spPr/>
      <dgm:t>
        <a:bodyPr/>
        <a:lstStyle/>
        <a:p>
          <a:r>
            <a:rPr lang="en-US" dirty="0" smtClean="0">
              <a:solidFill>
                <a:schemeClr val="bg2"/>
              </a:solidFill>
            </a:rPr>
            <a:t>Strengthening district  health systems 6 Pillars</a:t>
          </a:r>
          <a:endParaRPr lang="en-US" dirty="0">
            <a:solidFill>
              <a:schemeClr val="bg2"/>
            </a:solidFill>
          </a:endParaRPr>
        </a:p>
      </dgm:t>
    </dgm:pt>
    <dgm:pt modelId="{785CEE10-1395-4E2E-9161-F543685E6DBF}" type="parTrans" cxnId="{58B3E7D8-2E07-45D0-BD78-CD700FD9ACE2}">
      <dgm:prSet/>
      <dgm:spPr/>
      <dgm:t>
        <a:bodyPr/>
        <a:lstStyle/>
        <a:p>
          <a:endParaRPr lang="en-US"/>
        </a:p>
      </dgm:t>
    </dgm:pt>
    <dgm:pt modelId="{9EC32EFD-0AA0-4D43-8AA1-F8702785E0B5}" type="sibTrans" cxnId="{58B3E7D8-2E07-45D0-BD78-CD700FD9ACE2}">
      <dgm:prSet/>
      <dgm:spPr/>
      <dgm:t>
        <a:bodyPr/>
        <a:lstStyle/>
        <a:p>
          <a:endParaRPr lang="en-US" dirty="0"/>
        </a:p>
      </dgm:t>
    </dgm:pt>
    <dgm:pt modelId="{479A3D5F-C39C-4178-AE4E-62EC831560F6}">
      <dgm:prSet phldrT="[Text]"/>
      <dgm:spPr/>
      <dgm:t>
        <a:bodyPr/>
        <a:lstStyle/>
        <a:p>
          <a:r>
            <a:rPr lang="en-US" dirty="0" smtClean="0">
              <a:solidFill>
                <a:schemeClr val="bg2"/>
              </a:solidFill>
            </a:rPr>
            <a:t>National Health strategy  Vision policies Health service regulations</a:t>
          </a:r>
        </a:p>
        <a:p>
          <a:r>
            <a:rPr lang="en-US" dirty="0" smtClean="0">
              <a:solidFill>
                <a:schemeClr val="bg2"/>
              </a:solidFill>
            </a:rPr>
            <a:t>Principles of PHC</a:t>
          </a:r>
        </a:p>
        <a:p>
          <a:r>
            <a:rPr lang="en-US" dirty="0" smtClean="0">
              <a:solidFill>
                <a:schemeClr val="bg2"/>
              </a:solidFill>
            </a:rPr>
            <a:t>partnerships</a:t>
          </a:r>
          <a:endParaRPr lang="en-US" dirty="0">
            <a:solidFill>
              <a:schemeClr val="bg2"/>
            </a:solidFill>
          </a:endParaRPr>
        </a:p>
      </dgm:t>
    </dgm:pt>
    <dgm:pt modelId="{9B917CD6-821C-4DB2-9820-E7C1F3A51E66}" type="parTrans" cxnId="{4CBD6A9A-BAE5-45EE-A0B8-82CE45070C82}">
      <dgm:prSet/>
      <dgm:spPr/>
      <dgm:t>
        <a:bodyPr/>
        <a:lstStyle/>
        <a:p>
          <a:endParaRPr lang="en-US"/>
        </a:p>
      </dgm:t>
    </dgm:pt>
    <dgm:pt modelId="{0C927A37-DBEF-4F1E-BB3D-A05F10EF6CD5}" type="sibTrans" cxnId="{4CBD6A9A-BAE5-45EE-A0B8-82CE45070C82}">
      <dgm:prSet/>
      <dgm:spPr/>
      <dgm:t>
        <a:bodyPr/>
        <a:lstStyle/>
        <a:p>
          <a:endParaRPr lang="en-US" dirty="0"/>
        </a:p>
      </dgm:t>
    </dgm:pt>
    <dgm:pt modelId="{AB7FB7BF-61C8-40A7-9EAD-442B7326927E}" type="pres">
      <dgm:prSet presAssocID="{D6C0E894-5B5A-4150-A63E-92F4D2FE96C8}" presName="Name0" presStyleCnt="0">
        <dgm:presLayoutVars>
          <dgm:chMax val="1"/>
          <dgm:dir/>
          <dgm:animLvl val="ctr"/>
          <dgm:resizeHandles val="exact"/>
        </dgm:presLayoutVars>
      </dgm:prSet>
      <dgm:spPr/>
      <dgm:t>
        <a:bodyPr/>
        <a:lstStyle/>
        <a:p>
          <a:endParaRPr lang="en-US"/>
        </a:p>
      </dgm:t>
    </dgm:pt>
    <dgm:pt modelId="{9B779841-4CAC-4A40-BD90-BD8A9428CDCB}" type="pres">
      <dgm:prSet presAssocID="{83BD38BC-553F-4DB8-B86A-09B609F2884B}" presName="centerShape" presStyleLbl="node0" presStyleIdx="0" presStyleCnt="1"/>
      <dgm:spPr/>
      <dgm:t>
        <a:bodyPr/>
        <a:lstStyle/>
        <a:p>
          <a:endParaRPr lang="en-US"/>
        </a:p>
      </dgm:t>
    </dgm:pt>
    <dgm:pt modelId="{677CF7D0-989C-4A73-BF4A-A8011A66D6F3}" type="pres">
      <dgm:prSet presAssocID="{0AACBCD3-36BE-4BD8-8E1D-E25F401AB56A}" presName="node" presStyleLbl="node1" presStyleIdx="0" presStyleCnt="4" custScaleX="122384" custScaleY="114277">
        <dgm:presLayoutVars>
          <dgm:bulletEnabled val="1"/>
        </dgm:presLayoutVars>
      </dgm:prSet>
      <dgm:spPr/>
      <dgm:t>
        <a:bodyPr/>
        <a:lstStyle/>
        <a:p>
          <a:endParaRPr lang="en-US"/>
        </a:p>
      </dgm:t>
    </dgm:pt>
    <dgm:pt modelId="{83858ED2-9D7A-417A-8D42-79BA2057BD12}" type="pres">
      <dgm:prSet presAssocID="{0AACBCD3-36BE-4BD8-8E1D-E25F401AB56A}" presName="dummy" presStyleCnt="0"/>
      <dgm:spPr/>
    </dgm:pt>
    <dgm:pt modelId="{6B3D65C7-10F6-4C02-B60F-EF7C276159D7}" type="pres">
      <dgm:prSet presAssocID="{71CC81AF-D2AA-4A37-BD3A-31EAE236A407}" presName="sibTrans" presStyleLbl="sibTrans2D1" presStyleIdx="0" presStyleCnt="4"/>
      <dgm:spPr/>
      <dgm:t>
        <a:bodyPr/>
        <a:lstStyle/>
        <a:p>
          <a:endParaRPr lang="en-US"/>
        </a:p>
      </dgm:t>
    </dgm:pt>
    <dgm:pt modelId="{A1C61D46-82DE-46DB-9214-621101AEACBC}" type="pres">
      <dgm:prSet presAssocID="{C1BED7D4-ACC7-479C-BD74-911D7AEAFC2B}" presName="node" presStyleLbl="node1" presStyleIdx="1" presStyleCnt="4" custScaleX="121352">
        <dgm:presLayoutVars>
          <dgm:bulletEnabled val="1"/>
        </dgm:presLayoutVars>
      </dgm:prSet>
      <dgm:spPr/>
      <dgm:t>
        <a:bodyPr/>
        <a:lstStyle/>
        <a:p>
          <a:endParaRPr lang="en-US"/>
        </a:p>
      </dgm:t>
    </dgm:pt>
    <dgm:pt modelId="{0A1C1CC6-B097-4E96-A138-DF572F766EC8}" type="pres">
      <dgm:prSet presAssocID="{C1BED7D4-ACC7-479C-BD74-911D7AEAFC2B}" presName="dummy" presStyleCnt="0"/>
      <dgm:spPr/>
    </dgm:pt>
    <dgm:pt modelId="{CE69CB1C-B3D7-4EA1-9AD4-238BF461ADEE}" type="pres">
      <dgm:prSet presAssocID="{AEB03C05-87E3-4410-A55E-FC0AE0E86C27}" presName="sibTrans" presStyleLbl="sibTrans2D1" presStyleIdx="1" presStyleCnt="4"/>
      <dgm:spPr/>
      <dgm:t>
        <a:bodyPr/>
        <a:lstStyle/>
        <a:p>
          <a:endParaRPr lang="en-US"/>
        </a:p>
      </dgm:t>
    </dgm:pt>
    <dgm:pt modelId="{6D5EEC83-393B-4B83-AD2F-AAF0C11F7917}" type="pres">
      <dgm:prSet presAssocID="{C41C7634-3E63-4512-B9A3-B1C8B72442FD}" presName="node" presStyleLbl="node1" presStyleIdx="2" presStyleCnt="4" custScaleX="119010" custScaleY="88933" custRadScaleRad="99534" custRadScaleInc="1379">
        <dgm:presLayoutVars>
          <dgm:bulletEnabled val="1"/>
        </dgm:presLayoutVars>
      </dgm:prSet>
      <dgm:spPr/>
      <dgm:t>
        <a:bodyPr/>
        <a:lstStyle/>
        <a:p>
          <a:endParaRPr lang="en-US"/>
        </a:p>
      </dgm:t>
    </dgm:pt>
    <dgm:pt modelId="{287EDE33-F159-4DCF-9FE5-F456931EC26C}" type="pres">
      <dgm:prSet presAssocID="{C41C7634-3E63-4512-B9A3-B1C8B72442FD}" presName="dummy" presStyleCnt="0"/>
      <dgm:spPr/>
    </dgm:pt>
    <dgm:pt modelId="{6E2593E4-709C-4AA9-AFA7-A637FA5BDDB4}" type="pres">
      <dgm:prSet presAssocID="{9EC32EFD-0AA0-4D43-8AA1-F8702785E0B5}" presName="sibTrans" presStyleLbl="sibTrans2D1" presStyleIdx="2" presStyleCnt="4"/>
      <dgm:spPr/>
      <dgm:t>
        <a:bodyPr/>
        <a:lstStyle/>
        <a:p>
          <a:endParaRPr lang="en-US"/>
        </a:p>
      </dgm:t>
    </dgm:pt>
    <dgm:pt modelId="{0D67BC9C-4109-46B1-8BFB-DF02F79D4A3D}" type="pres">
      <dgm:prSet presAssocID="{479A3D5F-C39C-4178-AE4E-62EC831560F6}" presName="node" presStyleLbl="node1" presStyleIdx="3" presStyleCnt="4" custScaleX="130675" custRadScaleRad="99080" custRadScaleInc="470">
        <dgm:presLayoutVars>
          <dgm:bulletEnabled val="1"/>
        </dgm:presLayoutVars>
      </dgm:prSet>
      <dgm:spPr/>
      <dgm:t>
        <a:bodyPr/>
        <a:lstStyle/>
        <a:p>
          <a:endParaRPr lang="en-US"/>
        </a:p>
      </dgm:t>
    </dgm:pt>
    <dgm:pt modelId="{304553CD-8D8C-4EED-8E78-F719A760F9C2}" type="pres">
      <dgm:prSet presAssocID="{479A3D5F-C39C-4178-AE4E-62EC831560F6}" presName="dummy" presStyleCnt="0"/>
      <dgm:spPr/>
    </dgm:pt>
    <dgm:pt modelId="{E99BC3A2-0833-40A5-A887-303033E03F4C}" type="pres">
      <dgm:prSet presAssocID="{0C927A37-DBEF-4F1E-BB3D-A05F10EF6CD5}" presName="sibTrans" presStyleLbl="sibTrans2D1" presStyleIdx="3" presStyleCnt="4"/>
      <dgm:spPr/>
      <dgm:t>
        <a:bodyPr/>
        <a:lstStyle/>
        <a:p>
          <a:endParaRPr lang="en-US"/>
        </a:p>
      </dgm:t>
    </dgm:pt>
  </dgm:ptLst>
  <dgm:cxnLst>
    <dgm:cxn modelId="{4CBD6A9A-BAE5-45EE-A0B8-82CE45070C82}" srcId="{83BD38BC-553F-4DB8-B86A-09B609F2884B}" destId="{479A3D5F-C39C-4178-AE4E-62EC831560F6}" srcOrd="3" destOrd="0" parTransId="{9B917CD6-821C-4DB2-9820-E7C1F3A51E66}" sibTransId="{0C927A37-DBEF-4F1E-BB3D-A05F10EF6CD5}"/>
    <dgm:cxn modelId="{EFC89120-68D9-4379-9C81-9FD30C91AE1D}" srcId="{83BD38BC-553F-4DB8-B86A-09B609F2884B}" destId="{0AACBCD3-36BE-4BD8-8E1D-E25F401AB56A}" srcOrd="0" destOrd="0" parTransId="{CC6F2132-D90A-4239-97B9-2FCFB8900F78}" sibTransId="{71CC81AF-D2AA-4A37-BD3A-31EAE236A407}"/>
    <dgm:cxn modelId="{E1FA41A3-B008-4FE6-86F9-05B871DD9D53}" type="presOf" srcId="{71CC81AF-D2AA-4A37-BD3A-31EAE236A407}" destId="{6B3D65C7-10F6-4C02-B60F-EF7C276159D7}" srcOrd="0" destOrd="0" presId="urn:microsoft.com/office/officeart/2005/8/layout/radial6"/>
    <dgm:cxn modelId="{8C3394C0-E754-49B6-A323-CA6333AACDAB}" type="presOf" srcId="{9EC32EFD-0AA0-4D43-8AA1-F8702785E0B5}" destId="{6E2593E4-709C-4AA9-AFA7-A637FA5BDDB4}" srcOrd="0" destOrd="0" presId="urn:microsoft.com/office/officeart/2005/8/layout/radial6"/>
    <dgm:cxn modelId="{B2407E63-F2C0-48A5-9C70-F6FFBF1B8FD4}" type="presOf" srcId="{83BD38BC-553F-4DB8-B86A-09B609F2884B}" destId="{9B779841-4CAC-4A40-BD90-BD8A9428CDCB}" srcOrd="0" destOrd="0" presId="urn:microsoft.com/office/officeart/2005/8/layout/radial6"/>
    <dgm:cxn modelId="{71454A67-1596-4FCF-9F7B-415F8B65A2E3}" srcId="{D6C0E894-5B5A-4150-A63E-92F4D2FE96C8}" destId="{83BD38BC-553F-4DB8-B86A-09B609F2884B}" srcOrd="0" destOrd="0" parTransId="{E7022ABB-5210-4706-B3DF-2EBBA15C3310}" sibTransId="{F3CEEB1C-BF9B-4772-8065-69E253BC6B91}"/>
    <dgm:cxn modelId="{58B3E7D8-2E07-45D0-BD78-CD700FD9ACE2}" srcId="{83BD38BC-553F-4DB8-B86A-09B609F2884B}" destId="{C41C7634-3E63-4512-B9A3-B1C8B72442FD}" srcOrd="2" destOrd="0" parTransId="{785CEE10-1395-4E2E-9161-F543685E6DBF}" sibTransId="{9EC32EFD-0AA0-4D43-8AA1-F8702785E0B5}"/>
    <dgm:cxn modelId="{885895C6-16A0-4C75-9E84-E5CE1751200E}" type="presOf" srcId="{D6C0E894-5B5A-4150-A63E-92F4D2FE96C8}" destId="{AB7FB7BF-61C8-40A7-9EAD-442B7326927E}" srcOrd="0" destOrd="0" presId="urn:microsoft.com/office/officeart/2005/8/layout/radial6"/>
    <dgm:cxn modelId="{6576841A-324C-49FC-A4E3-F7A8A4261057}" type="presOf" srcId="{C1BED7D4-ACC7-479C-BD74-911D7AEAFC2B}" destId="{A1C61D46-82DE-46DB-9214-621101AEACBC}" srcOrd="0" destOrd="0" presId="urn:microsoft.com/office/officeart/2005/8/layout/radial6"/>
    <dgm:cxn modelId="{1E30D3C8-EE17-4209-91BF-4EC2A5D387AC}" srcId="{83BD38BC-553F-4DB8-B86A-09B609F2884B}" destId="{C1BED7D4-ACC7-479C-BD74-911D7AEAFC2B}" srcOrd="1" destOrd="0" parTransId="{B9B19FAB-4593-4F7D-8AA8-70F80C3FA110}" sibTransId="{AEB03C05-87E3-4410-A55E-FC0AE0E86C27}"/>
    <dgm:cxn modelId="{8D969CE4-DC20-49C9-9E45-390196083769}" type="presOf" srcId="{0AACBCD3-36BE-4BD8-8E1D-E25F401AB56A}" destId="{677CF7D0-989C-4A73-BF4A-A8011A66D6F3}" srcOrd="0" destOrd="0" presId="urn:microsoft.com/office/officeart/2005/8/layout/radial6"/>
    <dgm:cxn modelId="{1BEA68FE-9122-4345-A1BB-C5685C94FA81}" type="presOf" srcId="{AEB03C05-87E3-4410-A55E-FC0AE0E86C27}" destId="{CE69CB1C-B3D7-4EA1-9AD4-238BF461ADEE}" srcOrd="0" destOrd="0" presId="urn:microsoft.com/office/officeart/2005/8/layout/radial6"/>
    <dgm:cxn modelId="{7736E2ED-5092-4F65-86A7-26467F17B47C}" type="presOf" srcId="{0C927A37-DBEF-4F1E-BB3D-A05F10EF6CD5}" destId="{E99BC3A2-0833-40A5-A887-303033E03F4C}" srcOrd="0" destOrd="0" presId="urn:microsoft.com/office/officeart/2005/8/layout/radial6"/>
    <dgm:cxn modelId="{87BE4D29-317A-4722-ABA2-4B0713EC4DD9}" type="presOf" srcId="{479A3D5F-C39C-4178-AE4E-62EC831560F6}" destId="{0D67BC9C-4109-46B1-8BFB-DF02F79D4A3D}" srcOrd="0" destOrd="0" presId="urn:microsoft.com/office/officeart/2005/8/layout/radial6"/>
    <dgm:cxn modelId="{7C8CCA3D-51FC-4EDD-A03A-4210F54D5A6D}" type="presOf" srcId="{C41C7634-3E63-4512-B9A3-B1C8B72442FD}" destId="{6D5EEC83-393B-4B83-AD2F-AAF0C11F7917}" srcOrd="0" destOrd="0" presId="urn:microsoft.com/office/officeart/2005/8/layout/radial6"/>
    <dgm:cxn modelId="{AA61C420-5EAE-4B1E-8EEF-65BD44EC4E14}" type="presParOf" srcId="{AB7FB7BF-61C8-40A7-9EAD-442B7326927E}" destId="{9B779841-4CAC-4A40-BD90-BD8A9428CDCB}" srcOrd="0" destOrd="0" presId="urn:microsoft.com/office/officeart/2005/8/layout/radial6"/>
    <dgm:cxn modelId="{16200418-2EC3-4F41-899F-F891EA2C64A4}" type="presParOf" srcId="{AB7FB7BF-61C8-40A7-9EAD-442B7326927E}" destId="{677CF7D0-989C-4A73-BF4A-A8011A66D6F3}" srcOrd="1" destOrd="0" presId="urn:microsoft.com/office/officeart/2005/8/layout/radial6"/>
    <dgm:cxn modelId="{90D11872-701B-41B6-86AC-FE7C23753DD8}" type="presParOf" srcId="{AB7FB7BF-61C8-40A7-9EAD-442B7326927E}" destId="{83858ED2-9D7A-417A-8D42-79BA2057BD12}" srcOrd="2" destOrd="0" presId="urn:microsoft.com/office/officeart/2005/8/layout/radial6"/>
    <dgm:cxn modelId="{B0522558-B46A-470A-9558-07B4E6BC69E1}" type="presParOf" srcId="{AB7FB7BF-61C8-40A7-9EAD-442B7326927E}" destId="{6B3D65C7-10F6-4C02-B60F-EF7C276159D7}" srcOrd="3" destOrd="0" presId="urn:microsoft.com/office/officeart/2005/8/layout/radial6"/>
    <dgm:cxn modelId="{87268D03-7C27-4A72-8F03-6EC5513D9198}" type="presParOf" srcId="{AB7FB7BF-61C8-40A7-9EAD-442B7326927E}" destId="{A1C61D46-82DE-46DB-9214-621101AEACBC}" srcOrd="4" destOrd="0" presId="urn:microsoft.com/office/officeart/2005/8/layout/radial6"/>
    <dgm:cxn modelId="{13BD28BA-9157-4BD4-BAC6-AAFBAE766079}" type="presParOf" srcId="{AB7FB7BF-61C8-40A7-9EAD-442B7326927E}" destId="{0A1C1CC6-B097-4E96-A138-DF572F766EC8}" srcOrd="5" destOrd="0" presId="urn:microsoft.com/office/officeart/2005/8/layout/radial6"/>
    <dgm:cxn modelId="{6B45539E-BC9F-4D36-92DA-634D5F00BBD8}" type="presParOf" srcId="{AB7FB7BF-61C8-40A7-9EAD-442B7326927E}" destId="{CE69CB1C-B3D7-4EA1-9AD4-238BF461ADEE}" srcOrd="6" destOrd="0" presId="urn:microsoft.com/office/officeart/2005/8/layout/radial6"/>
    <dgm:cxn modelId="{450C29D8-FB88-41F2-B225-464DF81C101B}" type="presParOf" srcId="{AB7FB7BF-61C8-40A7-9EAD-442B7326927E}" destId="{6D5EEC83-393B-4B83-AD2F-AAF0C11F7917}" srcOrd="7" destOrd="0" presId="urn:microsoft.com/office/officeart/2005/8/layout/radial6"/>
    <dgm:cxn modelId="{C8A5B3F1-C10B-4B8B-A353-20DCEC9991D6}" type="presParOf" srcId="{AB7FB7BF-61C8-40A7-9EAD-442B7326927E}" destId="{287EDE33-F159-4DCF-9FE5-F456931EC26C}" srcOrd="8" destOrd="0" presId="urn:microsoft.com/office/officeart/2005/8/layout/radial6"/>
    <dgm:cxn modelId="{E398276C-EF3B-4F0C-B9C7-967399798800}" type="presParOf" srcId="{AB7FB7BF-61C8-40A7-9EAD-442B7326927E}" destId="{6E2593E4-709C-4AA9-AFA7-A637FA5BDDB4}" srcOrd="9" destOrd="0" presId="urn:microsoft.com/office/officeart/2005/8/layout/radial6"/>
    <dgm:cxn modelId="{56DDD2E7-B8DD-46E1-B04F-08324A147D25}" type="presParOf" srcId="{AB7FB7BF-61C8-40A7-9EAD-442B7326927E}" destId="{0D67BC9C-4109-46B1-8BFB-DF02F79D4A3D}" srcOrd="10" destOrd="0" presId="urn:microsoft.com/office/officeart/2005/8/layout/radial6"/>
    <dgm:cxn modelId="{442A92E6-A1EF-4F28-8B1B-08141349817C}" type="presParOf" srcId="{AB7FB7BF-61C8-40A7-9EAD-442B7326927E}" destId="{304553CD-8D8C-4EED-8E78-F719A760F9C2}" srcOrd="11" destOrd="0" presId="urn:microsoft.com/office/officeart/2005/8/layout/radial6"/>
    <dgm:cxn modelId="{46EFE8E1-C539-44F0-9550-22EB4AD02BA1}" type="presParOf" srcId="{AB7FB7BF-61C8-40A7-9EAD-442B7326927E}" destId="{E99BC3A2-0833-40A5-A887-303033E03F4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BC3A2-0833-40A5-A887-303033E03F4C}">
      <dsp:nvSpPr>
        <dsp:cNvPr id="0" name=""/>
        <dsp:cNvSpPr/>
      </dsp:nvSpPr>
      <dsp:spPr>
        <a:xfrm>
          <a:off x="1996796" y="898073"/>
          <a:ext cx="5277086" cy="5277086"/>
        </a:xfrm>
        <a:prstGeom prst="blockArc">
          <a:avLst>
            <a:gd name="adj1" fmla="val 10808237"/>
            <a:gd name="adj2" fmla="val 16168372"/>
            <a:gd name="adj3" fmla="val 464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E2593E4-709C-4AA9-AFA7-A637FA5BDDB4}">
      <dsp:nvSpPr>
        <dsp:cNvPr id="0" name=""/>
        <dsp:cNvSpPr/>
      </dsp:nvSpPr>
      <dsp:spPr>
        <a:xfrm>
          <a:off x="1996798" y="886451"/>
          <a:ext cx="5277086" cy="5277086"/>
        </a:xfrm>
        <a:prstGeom prst="blockArc">
          <a:avLst>
            <a:gd name="adj1" fmla="val 5456339"/>
            <a:gd name="adj2" fmla="val 10792735"/>
            <a:gd name="adj3" fmla="val 464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E69CB1C-B3D7-4EA1-9AD4-238BF461ADEE}">
      <dsp:nvSpPr>
        <dsp:cNvPr id="0" name=""/>
        <dsp:cNvSpPr/>
      </dsp:nvSpPr>
      <dsp:spPr>
        <a:xfrm>
          <a:off x="1973112" y="886171"/>
          <a:ext cx="5277086" cy="5277086"/>
        </a:xfrm>
        <a:prstGeom prst="blockArc">
          <a:avLst>
            <a:gd name="adj1" fmla="val 16020"/>
            <a:gd name="adj2" fmla="val 5424744"/>
            <a:gd name="adj3" fmla="val 464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B3D65C7-10F6-4C02-B60F-EF7C276159D7}">
      <dsp:nvSpPr>
        <dsp:cNvPr id="0" name=""/>
        <dsp:cNvSpPr/>
      </dsp:nvSpPr>
      <dsp:spPr>
        <a:xfrm>
          <a:off x="1973084" y="898182"/>
          <a:ext cx="5277086" cy="5277086"/>
        </a:xfrm>
        <a:prstGeom prst="blockArc">
          <a:avLst>
            <a:gd name="adj1" fmla="val 16200000"/>
            <a:gd name="adj2" fmla="val 0"/>
            <a:gd name="adj3" fmla="val 464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B779841-4CAC-4A40-BD90-BD8A9428CDCB}">
      <dsp:nvSpPr>
        <dsp:cNvPr id="0" name=""/>
        <dsp:cNvSpPr/>
      </dsp:nvSpPr>
      <dsp:spPr>
        <a:xfrm>
          <a:off x="3397190" y="2322287"/>
          <a:ext cx="2428875" cy="2428875"/>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2"/>
              </a:solidFill>
            </a:rPr>
            <a:t>Zimbabwe Health Governance</a:t>
          </a:r>
          <a:endParaRPr lang="en-US" sz="2600" kern="1200" dirty="0">
            <a:solidFill>
              <a:schemeClr val="tx2"/>
            </a:solidFill>
          </a:endParaRPr>
        </a:p>
      </dsp:txBody>
      <dsp:txXfrm>
        <a:off x="3752891" y="2677988"/>
        <a:ext cx="1717473" cy="1717473"/>
      </dsp:txXfrm>
    </dsp:sp>
    <dsp:sp modelId="{677CF7D0-989C-4A73-BF4A-A8011A66D6F3}">
      <dsp:nvSpPr>
        <dsp:cNvPr id="0" name=""/>
        <dsp:cNvSpPr/>
      </dsp:nvSpPr>
      <dsp:spPr>
        <a:xfrm>
          <a:off x="3571233" y="-12085"/>
          <a:ext cx="2080788" cy="194295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solidFill>
            </a:rPr>
            <a:t>Professionalism</a:t>
          </a:r>
        </a:p>
        <a:p>
          <a:pPr lvl="0" algn="ctr" defTabSz="622300">
            <a:lnSpc>
              <a:spcPct val="90000"/>
            </a:lnSpc>
            <a:spcBef>
              <a:spcPct val="0"/>
            </a:spcBef>
            <a:spcAft>
              <a:spcPct val="35000"/>
            </a:spcAft>
          </a:pPr>
          <a:r>
            <a:rPr lang="en-US" sz="1400" kern="1200" dirty="0" smtClean="0">
              <a:solidFill>
                <a:schemeClr val="bg2"/>
              </a:solidFill>
            </a:rPr>
            <a:t>Ethics</a:t>
          </a:r>
        </a:p>
        <a:p>
          <a:pPr lvl="0" algn="ctr" defTabSz="622300">
            <a:lnSpc>
              <a:spcPct val="90000"/>
            </a:lnSpc>
            <a:spcBef>
              <a:spcPct val="0"/>
            </a:spcBef>
            <a:spcAft>
              <a:spcPct val="35000"/>
            </a:spcAft>
          </a:pPr>
          <a:r>
            <a:rPr lang="en-US" sz="1400" kern="1200" dirty="0" smtClean="0">
              <a:solidFill>
                <a:schemeClr val="bg2"/>
              </a:solidFill>
            </a:rPr>
            <a:t>Leadership, Management, team work</a:t>
          </a:r>
        </a:p>
        <a:p>
          <a:pPr lvl="0" algn="ctr" defTabSz="622300">
            <a:lnSpc>
              <a:spcPct val="90000"/>
            </a:lnSpc>
            <a:spcBef>
              <a:spcPct val="0"/>
            </a:spcBef>
            <a:spcAft>
              <a:spcPct val="35000"/>
            </a:spcAft>
          </a:pPr>
          <a:r>
            <a:rPr lang="en-US" sz="1400" kern="1200" dirty="0" smtClean="0">
              <a:solidFill>
                <a:schemeClr val="bg2"/>
              </a:solidFill>
            </a:rPr>
            <a:t>Working conditions</a:t>
          </a:r>
          <a:endParaRPr lang="en-US" sz="1400" kern="1200" dirty="0">
            <a:solidFill>
              <a:schemeClr val="bg2"/>
            </a:solidFill>
          </a:endParaRPr>
        </a:p>
      </dsp:txBody>
      <dsp:txXfrm>
        <a:off x="3875957" y="272454"/>
        <a:ext cx="1471340" cy="1373873"/>
      </dsp:txXfrm>
    </dsp:sp>
    <dsp:sp modelId="{A1C61D46-82DE-46DB-9214-621101AEACBC}">
      <dsp:nvSpPr>
        <dsp:cNvPr id="0" name=""/>
        <dsp:cNvSpPr/>
      </dsp:nvSpPr>
      <dsp:spPr>
        <a:xfrm>
          <a:off x="6157342" y="2686619"/>
          <a:ext cx="2063241" cy="170021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solidFill>
            </a:rPr>
            <a:t>Information systems, surveillance operation research HIS</a:t>
          </a:r>
          <a:endParaRPr lang="en-US" sz="1400" kern="1200" dirty="0">
            <a:solidFill>
              <a:schemeClr val="bg2"/>
            </a:solidFill>
          </a:endParaRPr>
        </a:p>
      </dsp:txBody>
      <dsp:txXfrm>
        <a:off x="6459497" y="2935609"/>
        <a:ext cx="1458931" cy="1202232"/>
      </dsp:txXfrm>
    </dsp:sp>
    <dsp:sp modelId="{6D5EEC83-393B-4B83-AD2F-AAF0C11F7917}">
      <dsp:nvSpPr>
        <dsp:cNvPr id="0" name=""/>
        <dsp:cNvSpPr/>
      </dsp:nvSpPr>
      <dsp:spPr>
        <a:xfrm>
          <a:off x="3581393" y="5345958"/>
          <a:ext cx="2023422" cy="1512049"/>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2"/>
              </a:solidFill>
            </a:rPr>
            <a:t>Strengthening district  health systems 6 Pillars</a:t>
          </a:r>
          <a:endParaRPr lang="en-US" sz="1300" kern="1200" dirty="0">
            <a:solidFill>
              <a:schemeClr val="bg2"/>
            </a:solidFill>
          </a:endParaRPr>
        </a:p>
      </dsp:txBody>
      <dsp:txXfrm>
        <a:off x="3877716" y="5567392"/>
        <a:ext cx="1430776" cy="1069181"/>
      </dsp:txXfrm>
    </dsp:sp>
    <dsp:sp modelId="{0D67BC9C-4109-46B1-8BFB-DF02F79D4A3D}">
      <dsp:nvSpPr>
        <dsp:cNvPr id="0" name=""/>
        <dsp:cNvSpPr/>
      </dsp:nvSpPr>
      <dsp:spPr>
        <a:xfrm>
          <a:off x="947135" y="2680334"/>
          <a:ext cx="2221752" cy="170021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2"/>
              </a:solidFill>
            </a:rPr>
            <a:t>National Health strategy  Vision policies Health service regulations</a:t>
          </a:r>
        </a:p>
        <a:p>
          <a:pPr lvl="0" algn="ctr" defTabSz="577850">
            <a:lnSpc>
              <a:spcPct val="90000"/>
            </a:lnSpc>
            <a:spcBef>
              <a:spcPct val="0"/>
            </a:spcBef>
            <a:spcAft>
              <a:spcPct val="35000"/>
            </a:spcAft>
          </a:pPr>
          <a:r>
            <a:rPr lang="en-US" sz="1300" kern="1200" dirty="0" smtClean="0">
              <a:solidFill>
                <a:schemeClr val="bg2"/>
              </a:solidFill>
            </a:rPr>
            <a:t>Principles of PHC</a:t>
          </a:r>
        </a:p>
        <a:p>
          <a:pPr lvl="0" algn="ctr" defTabSz="577850">
            <a:lnSpc>
              <a:spcPct val="90000"/>
            </a:lnSpc>
            <a:spcBef>
              <a:spcPct val="0"/>
            </a:spcBef>
            <a:spcAft>
              <a:spcPct val="35000"/>
            </a:spcAft>
          </a:pPr>
          <a:r>
            <a:rPr lang="en-US" sz="1300" kern="1200" dirty="0" smtClean="0">
              <a:solidFill>
                <a:schemeClr val="bg2"/>
              </a:solidFill>
            </a:rPr>
            <a:t>partnerships</a:t>
          </a:r>
          <a:endParaRPr lang="en-US" sz="1300" kern="1200" dirty="0">
            <a:solidFill>
              <a:schemeClr val="bg2"/>
            </a:solidFill>
          </a:endParaRPr>
        </a:p>
      </dsp:txBody>
      <dsp:txXfrm>
        <a:off x="1272503" y="2929324"/>
        <a:ext cx="1571016" cy="120223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GB" dirty="0"/>
          </a:p>
        </p:txBody>
      </p:sp>
      <p:sp>
        <p:nvSpPr>
          <p:cNvPr id="36867"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GB" dirty="0"/>
          </a:p>
        </p:txBody>
      </p:sp>
      <p:sp>
        <p:nvSpPr>
          <p:cNvPr id="36868"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GB" dirty="0"/>
          </a:p>
        </p:txBody>
      </p:sp>
      <p:sp>
        <p:nvSpPr>
          <p:cNvPr id="36869"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60A51F93-E3FC-4F22-A97A-15DD1CF7C68A}" type="slidenum">
              <a:rPr lang="en-GB"/>
              <a:pPr>
                <a:defRPr/>
              </a:pPr>
              <a:t>‹#›</a:t>
            </a:fld>
            <a:endParaRPr lang="en-GB" dirty="0"/>
          </a:p>
        </p:txBody>
      </p:sp>
    </p:spTree>
    <p:extLst>
      <p:ext uri="{BB962C8B-B14F-4D97-AF65-F5344CB8AC3E}">
        <p14:creationId xmlns:p14="http://schemas.microsoft.com/office/powerpoint/2010/main" val="4014448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GB" dirty="0"/>
          </a:p>
        </p:txBody>
      </p:sp>
      <p:sp>
        <p:nvSpPr>
          <p:cNvPr id="5120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dirty="0"/>
          </a:p>
        </p:txBody>
      </p:sp>
      <p:sp>
        <p:nvSpPr>
          <p:cNvPr id="3379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0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0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GB" dirty="0"/>
          </a:p>
        </p:txBody>
      </p:sp>
      <p:sp>
        <p:nvSpPr>
          <p:cNvPr id="5120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FD1C2278-75DD-45E7-8DB5-D9BAAA832CD3}" type="slidenum">
              <a:rPr lang="en-GB"/>
              <a:pPr>
                <a:defRPr/>
              </a:pPr>
              <a:t>‹#›</a:t>
            </a:fld>
            <a:endParaRPr lang="en-GB" dirty="0"/>
          </a:p>
        </p:txBody>
      </p:sp>
    </p:spTree>
    <p:extLst>
      <p:ext uri="{BB962C8B-B14F-4D97-AF65-F5344CB8AC3E}">
        <p14:creationId xmlns:p14="http://schemas.microsoft.com/office/powerpoint/2010/main" val="2208565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422202A-38FE-4475-B80C-85AEDBD5F9DD}" type="slidenum">
              <a:rPr lang="en-US" smtClean="0">
                <a:latin typeface="Times New Roman" pitchFamily="18" charset="0"/>
              </a:rPr>
              <a:pPr/>
              <a:t>1</a:t>
            </a:fld>
            <a:endParaRPr lang="en-US" dirty="0"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21CB981-71E5-4309-B11C-99A2619526C6}" type="slidenum">
              <a:rPr lang="en-US" smtClean="0">
                <a:latin typeface="Times New Roman" pitchFamily="18" charset="0"/>
              </a:rPr>
              <a:pPr/>
              <a:t>16</a:t>
            </a:fld>
            <a:endParaRPr lang="en-US" dirty="0"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21CB981-71E5-4309-B11C-99A2619526C6}" type="slidenum">
              <a:rPr lang="en-US" smtClean="0">
                <a:latin typeface="Times New Roman" pitchFamily="18" charset="0"/>
              </a:rPr>
              <a:pPr/>
              <a:t>19</a:t>
            </a:fld>
            <a:endParaRPr lang="en-US" dirty="0"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21CB981-71E5-4309-B11C-99A2619526C6}" type="slidenum">
              <a:rPr lang="en-US" smtClean="0">
                <a:latin typeface="Times New Roman" pitchFamily="18" charset="0"/>
              </a:rPr>
              <a:pPr/>
              <a:t>32</a:t>
            </a:fld>
            <a:endParaRPr lang="en-US" dirty="0"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1C2278-75DD-45E7-8DB5-D9BAAA832CD3}" type="slidenum">
              <a:rPr lang="en-GB" smtClean="0"/>
              <a:pPr>
                <a:defRPr/>
              </a:pPr>
              <a:t>37</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E1594F3-125F-4EE5-9379-0D8FA2CDF5FA}" type="slidenum">
              <a:rPr lang="en-US" smtClean="0">
                <a:latin typeface="Times New Roman" pitchFamily="18" charset="0"/>
              </a:rPr>
              <a:pPr/>
              <a:t>38</a:t>
            </a:fld>
            <a:endParaRPr lang="en-US" dirty="0"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1C2278-75DD-45E7-8DB5-D9BAAA832CD3}" type="slidenum">
              <a:rPr lang="en-GB" smtClean="0"/>
              <a:pPr>
                <a:defRPr/>
              </a:pPr>
              <a:t>47</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78838" cy="6173788"/>
            <a:chOff x="0" y="0"/>
            <a:chExt cx="5341" cy="3889"/>
          </a:xfrm>
        </p:grpSpPr>
        <p:sp>
          <p:nvSpPr>
            <p:cNvPr id="5"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a:defRPr/>
              </a:pPr>
              <a:endParaRPr lang="en-US" dirty="0">
                <a:latin typeface="Times New Roman" charset="0"/>
              </a:endParaRPr>
            </a:p>
          </p:txBody>
        </p:sp>
        <p:sp>
          <p:nvSpPr>
            <p:cNvPr id="6"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a:defRPr/>
              </a:pPr>
              <a:endParaRPr lang="en-US" dirty="0">
                <a:latin typeface="Times New Roman" charset="0"/>
              </a:endParaRPr>
            </a:p>
          </p:txBody>
        </p:sp>
        <p:sp>
          <p:nvSpPr>
            <p:cNvPr id="7"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a:defRPr/>
              </a:pPr>
              <a:endParaRPr lang="en-US" dirty="0">
                <a:latin typeface="Times New Roman" charset="0"/>
              </a:endParaRPr>
            </a:p>
          </p:txBody>
        </p:sp>
        <p:sp>
          <p:nvSpPr>
            <p:cNvPr id="8"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a:defRPr/>
              </a:pPr>
              <a:endParaRPr lang="en-US" dirty="0">
                <a:latin typeface="Times New Roman" charset="0"/>
              </a:endParaRPr>
            </a:p>
          </p:txBody>
        </p:sp>
      </p:grpSp>
      <p:sp>
        <p:nvSpPr>
          <p:cNvPr id="50183" name="Rectangle 7"/>
          <p:cNvSpPr>
            <a:spLocks noGrp="1" noChangeArrowheads="1"/>
          </p:cNvSpPr>
          <p:nvPr>
            <p:ph type="ctrTitle" sz="quarter"/>
          </p:nvPr>
        </p:nvSpPr>
        <p:spPr>
          <a:xfrm>
            <a:off x="685800" y="1143000"/>
            <a:ext cx="7772400" cy="1143000"/>
          </a:xfrm>
        </p:spPr>
        <p:txBody>
          <a:bodyPr/>
          <a:lstStyle>
            <a:lvl1pPr>
              <a:defRPr/>
            </a:lvl1pPr>
          </a:lstStyle>
          <a:p>
            <a:r>
              <a:rPr lang="en-GB"/>
              <a:t>Click to edit Master title style</a:t>
            </a:r>
          </a:p>
        </p:txBody>
      </p:sp>
      <p:sp>
        <p:nvSpPr>
          <p:cNvPr id="50184" name="Rectangle 8"/>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pitchFamily="2" charset="2"/>
              <a:buNone/>
              <a:defRPr/>
            </a:lvl1pPr>
          </a:lstStyle>
          <a:p>
            <a:r>
              <a:rPr lang="en-GB"/>
              <a:t>Click to edit Master subtitle style</a:t>
            </a:r>
          </a:p>
        </p:txBody>
      </p:sp>
      <p:sp>
        <p:nvSpPr>
          <p:cNvPr id="9" name="Rectangle 9"/>
          <p:cNvSpPr>
            <a:spLocks noGrp="1" noChangeArrowheads="1"/>
          </p:cNvSpPr>
          <p:nvPr>
            <p:ph type="dt" sz="quarter" idx="10"/>
          </p:nvPr>
        </p:nvSpPr>
        <p:spPr/>
        <p:txBody>
          <a:bodyPr/>
          <a:lstStyle>
            <a:lvl1pPr>
              <a:defRPr>
                <a:solidFill>
                  <a:srgbClr val="FFFFFF"/>
                </a:solidFill>
              </a:defRPr>
            </a:lvl1pPr>
          </a:lstStyle>
          <a:p>
            <a:pPr>
              <a:defRPr/>
            </a:pPr>
            <a:endParaRPr lang="en-GB" dirty="0"/>
          </a:p>
        </p:txBody>
      </p:sp>
      <p:sp>
        <p:nvSpPr>
          <p:cNvPr id="10" name="Rectangle 10"/>
          <p:cNvSpPr>
            <a:spLocks noGrp="1" noChangeArrowheads="1"/>
          </p:cNvSpPr>
          <p:nvPr>
            <p:ph type="ftr" sz="quarter" idx="11"/>
          </p:nvPr>
        </p:nvSpPr>
        <p:spPr/>
        <p:txBody>
          <a:bodyPr/>
          <a:lstStyle>
            <a:lvl1pPr>
              <a:defRPr>
                <a:solidFill>
                  <a:srgbClr val="FFFFFF"/>
                </a:solidFill>
              </a:defRPr>
            </a:lvl1pPr>
          </a:lstStyle>
          <a:p>
            <a:pPr>
              <a:defRPr/>
            </a:pPr>
            <a:endParaRPr lang="en-GB" dirty="0"/>
          </a:p>
        </p:txBody>
      </p:sp>
      <p:sp>
        <p:nvSpPr>
          <p:cNvPr id="11" name="Rectangle 11"/>
          <p:cNvSpPr>
            <a:spLocks noGrp="1" noChangeArrowheads="1"/>
          </p:cNvSpPr>
          <p:nvPr>
            <p:ph type="sldNum" sz="quarter" idx="12"/>
          </p:nvPr>
        </p:nvSpPr>
        <p:spPr/>
        <p:txBody>
          <a:bodyPr/>
          <a:lstStyle>
            <a:lvl1pPr>
              <a:defRPr>
                <a:solidFill>
                  <a:srgbClr val="FFFFFF"/>
                </a:solidFill>
              </a:defRPr>
            </a:lvl1pPr>
          </a:lstStyle>
          <a:p>
            <a:pPr>
              <a:defRPr/>
            </a:pPr>
            <a:fld id="{F6E28721-3C55-4B99-BD6E-88506FB6BD5F}"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10"/>
          <p:cNvSpPr>
            <a:spLocks noGrp="1" noChangeArrowheads="1"/>
          </p:cNvSpPr>
          <p:nvPr>
            <p:ph type="sldNum" sz="quarter" idx="12"/>
          </p:nvPr>
        </p:nvSpPr>
        <p:spPr>
          <a:ln/>
        </p:spPr>
        <p:txBody>
          <a:bodyPr/>
          <a:lstStyle>
            <a:lvl1pPr>
              <a:defRPr/>
            </a:lvl1pPr>
          </a:lstStyle>
          <a:p>
            <a:pPr>
              <a:defRPr/>
            </a:pPr>
            <a:fld id="{15D3F886-7C37-4F56-A528-D7F1886F355F}"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10"/>
          <p:cNvSpPr>
            <a:spLocks noGrp="1" noChangeArrowheads="1"/>
          </p:cNvSpPr>
          <p:nvPr>
            <p:ph type="sldNum" sz="quarter" idx="12"/>
          </p:nvPr>
        </p:nvSpPr>
        <p:spPr>
          <a:ln/>
        </p:spPr>
        <p:txBody>
          <a:bodyPr/>
          <a:lstStyle>
            <a:lvl1pPr>
              <a:defRPr/>
            </a:lvl1pPr>
          </a:lstStyle>
          <a:p>
            <a:pPr>
              <a:defRPr/>
            </a:pPr>
            <a:fld id="{8154F528-C4CE-4AAE-BA53-198BBC3D7DF2}"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46BDDE3-BD48-44A3-A8F1-786D0479A2EE}" type="datetime1">
              <a:rPr lang="en-US">
                <a:solidFill>
                  <a:srgbClr val="DBF5F9">
                    <a:shade val="90000"/>
                  </a:srgbClr>
                </a:solidFill>
              </a:rPr>
              <a:pPr>
                <a:defRPr/>
              </a:pPr>
              <a:t>9/27/2018</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44FF1555-325F-4AE3-9199-916E4B812272}"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33402119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FB56F4-F1F8-48AF-9F78-BA85E5BE4A82}" type="datetime1">
              <a:rPr lang="en-US">
                <a:solidFill>
                  <a:srgbClr val="04617B">
                    <a:shade val="90000"/>
                  </a:srgbClr>
                </a:solidFill>
              </a:rPr>
              <a:pPr>
                <a:defRPr/>
              </a:pPr>
              <a:t>9/27/2018</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43476BD5-2E6C-453D-B834-599320EB0621}"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07488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D615AB-6601-4E0E-9B4D-1E3FC5B8F27A}" type="datetime1">
              <a:rPr lang="en-US">
                <a:solidFill>
                  <a:srgbClr val="DBF5F9">
                    <a:shade val="90000"/>
                  </a:srgbClr>
                </a:solidFill>
              </a:rPr>
              <a:pPr>
                <a:defRPr/>
              </a:pPr>
              <a:t>9/27/2018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6F1883F-707E-4272-99CB-8408693327F4}"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8532852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8D37C08-3B31-4F73-A07D-7DA7343AA841}" type="datetime1">
              <a:rPr lang="en-US">
                <a:solidFill>
                  <a:srgbClr val="04617B">
                    <a:shade val="90000"/>
                  </a:srgbClr>
                </a:solidFill>
              </a:rPr>
              <a:pPr>
                <a:defRPr/>
              </a:pPr>
              <a:t>9/27/2018</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DA834709-DA22-486D-9DB1-F962DBF2271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570342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230F95B-267A-4A50-AEA1-F7977DF9636E}" type="datetime1">
              <a:rPr lang="en-US">
                <a:solidFill>
                  <a:srgbClr val="04617B">
                    <a:shade val="90000"/>
                  </a:srgbClr>
                </a:solidFill>
              </a:rPr>
              <a:pPr>
                <a:defRPr/>
              </a:pPr>
              <a:t>9/27/2018</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EEC7C2BD-B6BC-4AD3-A3A4-858EB9F767CF}"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123421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5E5FEEB-C923-48BE-A589-2F854B311A24}" type="datetime1">
              <a:rPr lang="en-US">
                <a:solidFill>
                  <a:srgbClr val="04617B">
                    <a:shade val="90000"/>
                  </a:srgbClr>
                </a:solidFill>
              </a:rPr>
              <a:pPr>
                <a:defRPr/>
              </a:pPr>
              <a:t>9/27/2018</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31891413-1288-45B8-B267-37597D82B23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382913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4C07AA6-2AFD-4381-9817-D1C738A872C7}" type="datetime1">
              <a:rPr lang="en-US">
                <a:solidFill>
                  <a:srgbClr val="04617B">
                    <a:shade val="90000"/>
                  </a:srgbClr>
                </a:solidFill>
              </a:rPr>
              <a:pPr>
                <a:defRPr/>
              </a:pPr>
              <a:t>9/27/2018</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675A7D3-7001-4E78-9113-D383E32BCFFA}"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60041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2501132-A237-47CE-BD3D-86582759552A}" type="datetime1">
              <a:rPr lang="en-US">
                <a:solidFill>
                  <a:srgbClr val="04617B">
                    <a:shade val="90000"/>
                  </a:srgbClr>
                </a:solidFill>
              </a:rPr>
              <a:pPr>
                <a:defRPr/>
              </a:pPr>
              <a:t>9/27/2018</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A113F846-C4C0-4CCD-9C70-8E4C358C9D8E}"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7361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10"/>
          <p:cNvSpPr>
            <a:spLocks noGrp="1" noChangeArrowheads="1"/>
          </p:cNvSpPr>
          <p:nvPr>
            <p:ph type="sldNum" sz="quarter" idx="12"/>
          </p:nvPr>
        </p:nvSpPr>
        <p:spPr>
          <a:ln/>
        </p:spPr>
        <p:txBody>
          <a:bodyPr/>
          <a:lstStyle>
            <a:lvl1pPr>
              <a:defRPr/>
            </a:lvl1pPr>
          </a:lstStyle>
          <a:p>
            <a:pPr>
              <a:defRPr/>
            </a:pPr>
            <a:fld id="{2A20850A-6AE2-486F-BEE2-F4D8EA931C87}"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7DC23F7-AB21-4215-B86A-FD0A96D23093}" type="datetime1">
              <a:rPr lang="en-US">
                <a:solidFill>
                  <a:srgbClr val="04617B">
                    <a:shade val="90000"/>
                  </a:srgbClr>
                </a:solidFill>
              </a:rPr>
              <a:pPr>
                <a:defRPr/>
              </a:pPr>
              <a:t>9/27/2018</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81E273D-C103-42F8-AD9A-9E8FD13395A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91914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F223D8B-654C-4A94-BFF1-853CA7AE47F7}" type="datetime1">
              <a:rPr lang="en-US">
                <a:solidFill>
                  <a:srgbClr val="04617B">
                    <a:shade val="90000"/>
                  </a:srgbClr>
                </a:solidFill>
              </a:rPr>
              <a:pPr>
                <a:defRPr/>
              </a:pPr>
              <a:t>9/27/2018</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736E30E-B5A4-4642-920A-D6D8A749433C}"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87096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64FF690-530E-492D-92DD-87C94074D758}" type="datetime1">
              <a:rPr lang="en-US">
                <a:solidFill>
                  <a:srgbClr val="04617B">
                    <a:shade val="90000"/>
                  </a:srgbClr>
                </a:solidFill>
              </a:rPr>
              <a:pPr>
                <a:defRPr/>
              </a:pPr>
              <a:t>9/27/2018</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DF80C9C2-4F13-494B-8463-A0EBF3EBD6C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55783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10"/>
          <p:cNvSpPr>
            <a:spLocks noGrp="1" noChangeArrowheads="1"/>
          </p:cNvSpPr>
          <p:nvPr>
            <p:ph type="sldNum" sz="quarter" idx="12"/>
          </p:nvPr>
        </p:nvSpPr>
        <p:spPr>
          <a:ln/>
        </p:spPr>
        <p:txBody>
          <a:bodyPr/>
          <a:lstStyle>
            <a:lvl1pPr>
              <a:defRPr/>
            </a:lvl1pPr>
          </a:lstStyle>
          <a:p>
            <a:pPr>
              <a:defRPr/>
            </a:pPr>
            <a:fld id="{5C6672CA-1215-4C30-8C19-FFF288E52EE8}"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GB"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10"/>
          <p:cNvSpPr>
            <a:spLocks noGrp="1" noChangeArrowheads="1"/>
          </p:cNvSpPr>
          <p:nvPr>
            <p:ph type="sldNum" sz="quarter" idx="12"/>
          </p:nvPr>
        </p:nvSpPr>
        <p:spPr>
          <a:ln/>
        </p:spPr>
        <p:txBody>
          <a:bodyPr/>
          <a:lstStyle>
            <a:lvl1pPr>
              <a:defRPr/>
            </a:lvl1pPr>
          </a:lstStyle>
          <a:p>
            <a:pPr>
              <a:defRPr/>
            </a:pPr>
            <a:fld id="{CC00AE93-CD90-42CD-9961-3E37861D6810}"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GB"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10"/>
          <p:cNvSpPr>
            <a:spLocks noGrp="1" noChangeArrowheads="1"/>
          </p:cNvSpPr>
          <p:nvPr>
            <p:ph type="sldNum" sz="quarter" idx="12"/>
          </p:nvPr>
        </p:nvSpPr>
        <p:spPr>
          <a:ln/>
        </p:spPr>
        <p:txBody>
          <a:bodyPr/>
          <a:lstStyle>
            <a:lvl1pPr>
              <a:defRPr/>
            </a:lvl1pPr>
          </a:lstStyle>
          <a:p>
            <a:pPr>
              <a:defRPr/>
            </a:pPr>
            <a:fld id="{5E1B3095-8961-4FBB-9BFA-8090CEA36532}"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GB"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10"/>
          <p:cNvSpPr>
            <a:spLocks noGrp="1" noChangeArrowheads="1"/>
          </p:cNvSpPr>
          <p:nvPr>
            <p:ph type="sldNum" sz="quarter" idx="12"/>
          </p:nvPr>
        </p:nvSpPr>
        <p:spPr>
          <a:ln/>
        </p:spPr>
        <p:txBody>
          <a:bodyPr/>
          <a:lstStyle>
            <a:lvl1pPr>
              <a:defRPr/>
            </a:lvl1pPr>
          </a:lstStyle>
          <a:p>
            <a:pPr>
              <a:defRPr/>
            </a:pPr>
            <a:fld id="{873143A0-4E1A-4AAC-8B68-5B339AAD6455}"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GB"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10"/>
          <p:cNvSpPr>
            <a:spLocks noGrp="1" noChangeArrowheads="1"/>
          </p:cNvSpPr>
          <p:nvPr>
            <p:ph type="sldNum" sz="quarter" idx="12"/>
          </p:nvPr>
        </p:nvSpPr>
        <p:spPr>
          <a:ln/>
        </p:spPr>
        <p:txBody>
          <a:bodyPr/>
          <a:lstStyle>
            <a:lvl1pPr>
              <a:defRPr/>
            </a:lvl1pPr>
          </a:lstStyle>
          <a:p>
            <a:pPr>
              <a:defRPr/>
            </a:pPr>
            <a:fld id="{C414EA31-FBBF-419E-B6B0-9B0CBCCB4192}"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GB"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10"/>
          <p:cNvSpPr>
            <a:spLocks noGrp="1" noChangeArrowheads="1"/>
          </p:cNvSpPr>
          <p:nvPr>
            <p:ph type="sldNum" sz="quarter" idx="12"/>
          </p:nvPr>
        </p:nvSpPr>
        <p:spPr>
          <a:ln/>
        </p:spPr>
        <p:txBody>
          <a:bodyPr/>
          <a:lstStyle>
            <a:lvl1pPr>
              <a:defRPr/>
            </a:lvl1pPr>
          </a:lstStyle>
          <a:p>
            <a:pPr>
              <a:defRPr/>
            </a:pPr>
            <a:fld id="{7420F13A-E8D5-43AD-9F0D-32BE6DB263A7}"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GB"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10"/>
          <p:cNvSpPr>
            <a:spLocks noGrp="1" noChangeArrowheads="1"/>
          </p:cNvSpPr>
          <p:nvPr>
            <p:ph type="sldNum" sz="quarter" idx="12"/>
          </p:nvPr>
        </p:nvSpPr>
        <p:spPr>
          <a:ln/>
        </p:spPr>
        <p:txBody>
          <a:bodyPr/>
          <a:lstStyle>
            <a:lvl1pPr>
              <a:defRPr/>
            </a:lvl1pPr>
          </a:lstStyle>
          <a:p>
            <a:pPr>
              <a:defRPr/>
            </a:pPr>
            <a:fld id="{E58C464B-1444-4429-8FC9-695FE8E0A181}"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478838" cy="6173788"/>
            <a:chOff x="0" y="0"/>
            <a:chExt cx="5341" cy="3889"/>
          </a:xfrm>
        </p:grpSpPr>
        <p:sp>
          <p:nvSpPr>
            <p:cNvPr id="49155"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a:defRPr/>
              </a:pPr>
              <a:endParaRPr lang="en-US" dirty="0">
                <a:latin typeface="Times New Roman" charset="0"/>
              </a:endParaRPr>
            </a:p>
          </p:txBody>
        </p:sp>
        <p:sp>
          <p:nvSpPr>
            <p:cNvPr id="49156"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a:defRPr/>
              </a:pPr>
              <a:endParaRPr lang="en-US" dirty="0">
                <a:latin typeface="Times New Roman" charset="0"/>
              </a:endParaRPr>
            </a:p>
          </p:txBody>
        </p:sp>
        <p:sp>
          <p:nvSpPr>
            <p:cNvPr id="49157"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a:defRPr/>
              </a:pPr>
              <a:endParaRPr lang="en-US" dirty="0">
                <a:latin typeface="Times New Roman" charset="0"/>
              </a:endParaRPr>
            </a:p>
          </p:txBody>
        </p:sp>
        <p:sp>
          <p:nvSpPr>
            <p:cNvPr id="49158"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a:defRPr/>
              </a:pPr>
              <a:endParaRPr lang="en-US" dirty="0">
                <a:latin typeface="Times New Roman" charset="0"/>
              </a:endParaRPr>
            </a:p>
          </p:txBody>
        </p:sp>
      </p:grpSp>
      <p:sp>
        <p:nvSpPr>
          <p:cNvPr id="49159"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49160"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Times New Roman" charset="0"/>
              </a:defRPr>
            </a:lvl1pPr>
          </a:lstStyle>
          <a:p>
            <a:pPr>
              <a:defRPr/>
            </a:pPr>
            <a:endParaRPr lang="en-GB" dirty="0"/>
          </a:p>
        </p:txBody>
      </p:sp>
      <p:sp>
        <p:nvSpPr>
          <p:cNvPr id="49161"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charset="0"/>
              </a:defRPr>
            </a:lvl1pPr>
          </a:lstStyle>
          <a:p>
            <a:pPr>
              <a:defRPr/>
            </a:pPr>
            <a:endParaRPr lang="en-GB" dirty="0"/>
          </a:p>
        </p:txBody>
      </p:sp>
      <p:sp>
        <p:nvSpPr>
          <p:cNvPr id="49162"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atin typeface="Times New Roman" charset="0"/>
              </a:defRPr>
            </a:lvl1pPr>
          </a:lstStyle>
          <a:p>
            <a:pPr>
              <a:defRPr/>
            </a:pPr>
            <a:fld id="{0EBCE9FE-A02C-4894-924E-9F307A52F30F}" type="slidenum">
              <a:rPr lang="en-GB"/>
              <a:pPr>
                <a:defRPr/>
              </a:pPr>
              <a:t>‹#›</a:t>
            </a:fld>
            <a:endParaRPr lang="en-GB" dirty="0"/>
          </a:p>
        </p:txBody>
      </p:sp>
      <p:sp>
        <p:nvSpPr>
          <p:cNvPr id="49163"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28"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1E2B985-39A7-446D-BD96-B19E99786DA4}" type="datetime1">
              <a:rPr lang="en-US">
                <a:solidFill>
                  <a:srgbClr val="04617B">
                    <a:shade val="90000"/>
                  </a:srgbClr>
                </a:solidFill>
                <a:latin typeface="Arial" charset="0"/>
              </a:rPr>
              <a:pPr>
                <a:defRPr/>
              </a:pPr>
              <a:t>9/27/2018</a:t>
            </a:fld>
            <a:endParaRPr lang="en-US">
              <a:solidFill>
                <a:srgbClr val="04617B">
                  <a:shade val="90000"/>
                </a:srgbClr>
              </a:solidFill>
              <a:latin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latin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832489A-6909-4917-9248-DACA31870CA3}" type="slidenum">
              <a:rPr lang="en-US">
                <a:solidFill>
                  <a:srgbClr val="04617B">
                    <a:shade val="90000"/>
                  </a:srgbClr>
                </a:solidFill>
                <a:latin typeface="Arial" charset="0"/>
              </a:rPr>
              <a:pPr>
                <a:defRPr/>
              </a:pPr>
              <a:t>‹#›</a:t>
            </a:fld>
            <a:endParaRPr lang="en-US">
              <a:solidFill>
                <a:srgbClr val="04617B">
                  <a:shade val="90000"/>
                </a:srgbClr>
              </a:solidFill>
              <a:latin typeface="Arial"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a:solidFill>
                  <a:prstClr val="black"/>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a:solidFill>
                  <a:prstClr val="black"/>
                </a:solidFill>
                <a:latin typeface="Arial" charset="0"/>
              </a:endParaRPr>
            </a:p>
          </p:txBody>
        </p:sp>
      </p:grpSp>
    </p:spTree>
    <p:extLst>
      <p:ext uri="{BB962C8B-B14F-4D97-AF65-F5344CB8AC3E}">
        <p14:creationId xmlns:p14="http://schemas.microsoft.com/office/powerpoint/2010/main" val="190974532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Tyranny" TargetMode="External"/><Relationship Id="rId3" Type="http://schemas.openxmlformats.org/officeDocument/2006/relationships/hyperlink" Target="https://en.wikipedia.org/wiki/Executive_(government)" TargetMode="External"/><Relationship Id="rId7" Type="http://schemas.openxmlformats.org/officeDocument/2006/relationships/hyperlink" Target="https://en.wikipedia.org/wiki/Freedom" TargetMode="External"/><Relationship Id="rId2" Type="http://schemas.openxmlformats.org/officeDocument/2006/relationships/hyperlink" Target="https://en.wikipedia.org/wiki/Legislature" TargetMode="External"/><Relationship Id="rId1" Type="http://schemas.openxmlformats.org/officeDocument/2006/relationships/slideLayout" Target="../slideLayouts/slideLayout2.xml"/><Relationship Id="rId6" Type="http://schemas.openxmlformats.org/officeDocument/2006/relationships/hyperlink" Target="https://en.wikipedia.org/wiki/Constitution" TargetMode="External"/><Relationship Id="rId5" Type="http://schemas.openxmlformats.org/officeDocument/2006/relationships/hyperlink" Target="https://en.wikipedia.org/wiki/Policy" TargetMode="External"/><Relationship Id="rId4" Type="http://schemas.openxmlformats.org/officeDocument/2006/relationships/hyperlink" Target="https://en.wikipedia.org/wiki/Judiciar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ogle.com/url?sa=t&amp;rct=j&amp;q=&amp;esrc=s&amp;source=web&amp;cd=2&amp;cad=rja&amp;uact=8&amp;ved=2ahUKEwj8g_mDttrdAhXSVsAKHd3mBrsQFjABegQIBhAE&amp;url=http%3A%2F%2Fwww.who.int%2Fhealthsystems%2Ftopics%2Fstewardship%2Fen%2F&amp;usg=AOvVaw3V6GeW0u6arJbyM7XKb1y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cfr.org/experts/india-philippines-haiti/laurie-garrett/b1781" TargetMode="External"/><Relationship Id="rId2" Type="http://schemas.openxmlformats.org/officeDocument/2006/relationships/hyperlink" Target="http://www.cfr.org/global-governance/future-foreign-assistance-amid-global-economic-financial-crisis/p18167"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defRPr/>
            </a:pPr>
            <a:r>
              <a:rPr lang="en-US" b="1" dirty="0" smtClean="0"/>
              <a:t>HEALTH SYSTEM AND GOVERNANCE </a:t>
            </a:r>
            <a:r>
              <a:rPr lang="en-US" sz="3600" dirty="0" smtClean="0"/>
              <a:t/>
            </a:r>
            <a:br>
              <a:rPr lang="en-US" sz="3600" dirty="0" smtClean="0"/>
            </a:br>
            <a:endParaRPr lang="en-US" sz="3600" dirty="0" smtClean="0"/>
          </a:p>
        </p:txBody>
      </p:sp>
      <p:sp>
        <p:nvSpPr>
          <p:cNvPr id="3075" name="Subtitle 3"/>
          <p:cNvSpPr>
            <a:spLocks noGrp="1"/>
          </p:cNvSpPr>
          <p:nvPr>
            <p:ph type="subTitle" idx="1"/>
          </p:nvPr>
        </p:nvSpPr>
        <p:spPr/>
        <p:txBody>
          <a:bodyPr/>
          <a:lstStyle/>
          <a:p>
            <a:pPr eaLnBrk="1" hangingPunct="1">
              <a:defRPr/>
            </a:pPr>
            <a:r>
              <a:rPr lang="en-US" b="1" i="1" dirty="0" smtClean="0"/>
              <a:t>Health Leadership and Governance </a:t>
            </a:r>
            <a:r>
              <a:rPr lang="en-US" b="1" i="1" dirty="0"/>
              <a:t>T</a:t>
            </a:r>
            <a:r>
              <a:rPr lang="en-US" b="1" i="1" dirty="0" smtClean="0"/>
              <a:t>raining </a:t>
            </a:r>
          </a:p>
          <a:p>
            <a:pPr eaLnBrk="1" hangingPunct="1">
              <a:defRPr/>
            </a:pPr>
            <a:r>
              <a:rPr lang="en-ZW" b="1" i="1" dirty="0" smtClean="0"/>
              <a:t>MOHCC,CDC,UZCHS-DCM</a:t>
            </a:r>
            <a:endParaRPr lang="en-US" b="1"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b="1" dirty="0" smtClean="0"/>
              <a:t>WHAT IS GOVERNMENT</a:t>
            </a:r>
          </a:p>
        </p:txBody>
      </p:sp>
      <p:sp>
        <p:nvSpPr>
          <p:cNvPr id="3" name="Content Placeholder 2"/>
          <p:cNvSpPr>
            <a:spLocks noGrp="1"/>
          </p:cNvSpPr>
          <p:nvPr>
            <p:ph idx="1"/>
          </p:nvPr>
        </p:nvSpPr>
        <p:spPr/>
        <p:txBody>
          <a:bodyPr/>
          <a:lstStyle/>
          <a:p>
            <a:pPr marL="411480" eaLnBrk="1" fontAlgn="auto" hangingPunct="1">
              <a:lnSpc>
                <a:spcPct val="90000"/>
              </a:lnSpc>
              <a:spcAft>
                <a:spcPts val="0"/>
              </a:spcAft>
              <a:buFont typeface="Arial" charset="0"/>
              <a:buNone/>
              <a:defRPr/>
            </a:pPr>
            <a:endParaRPr lang="en-US" sz="2000" dirty="0" smtClean="0">
              <a:latin typeface="Century Schoolbook" pitchFamily="18" charset="0"/>
            </a:endParaRPr>
          </a:p>
          <a:p>
            <a:r>
              <a:rPr lang="en-GB" sz="2800" dirty="0" smtClean="0"/>
              <a:t>Government </a:t>
            </a:r>
            <a:r>
              <a:rPr lang="en-GB" sz="2800" dirty="0"/>
              <a:t>normally consists of </a:t>
            </a:r>
            <a:r>
              <a:rPr lang="en-GB" sz="2800" dirty="0">
                <a:hlinkClick r:id="rId2" tooltip="Legislature"/>
              </a:rPr>
              <a:t>legislature</a:t>
            </a:r>
            <a:r>
              <a:rPr lang="en-GB" sz="2800" dirty="0"/>
              <a:t>, </a:t>
            </a:r>
            <a:r>
              <a:rPr lang="en-GB" sz="2800" dirty="0">
                <a:hlinkClick r:id="rId3" tooltip="Executive (government)"/>
              </a:rPr>
              <a:t>executive</a:t>
            </a:r>
            <a:r>
              <a:rPr lang="en-GB" sz="2800" dirty="0"/>
              <a:t>, and </a:t>
            </a:r>
            <a:r>
              <a:rPr lang="en-GB" sz="2800" dirty="0">
                <a:hlinkClick r:id="rId4" tooltip="Judiciary"/>
              </a:rPr>
              <a:t>judiciary</a:t>
            </a:r>
            <a:r>
              <a:rPr lang="en-GB" sz="2800" dirty="0"/>
              <a:t>. Government is a means by which organizational policies are enforced, as well as a mechanism for determining </a:t>
            </a:r>
            <a:r>
              <a:rPr lang="en-GB" sz="2800" dirty="0">
                <a:hlinkClick r:id="rId5" tooltip="Policy"/>
              </a:rPr>
              <a:t>policy</a:t>
            </a:r>
            <a:r>
              <a:rPr lang="en-GB" sz="2800" dirty="0"/>
              <a:t>. Each government has a kind of </a:t>
            </a:r>
            <a:r>
              <a:rPr lang="en-GB" sz="2800" dirty="0">
                <a:hlinkClick r:id="rId6" tooltip="Constitution"/>
              </a:rPr>
              <a:t>constitution</a:t>
            </a:r>
            <a:r>
              <a:rPr lang="en-GB" sz="2800" dirty="0"/>
              <a:t>, a statement of its governing principles and philosophy. Typically the philosophy chosen is some balance between the principle of individual </a:t>
            </a:r>
            <a:r>
              <a:rPr lang="en-GB" sz="2800" dirty="0">
                <a:hlinkClick r:id="rId7" tooltip="Freedom"/>
              </a:rPr>
              <a:t>freedom</a:t>
            </a:r>
            <a:r>
              <a:rPr lang="en-GB" sz="2800" dirty="0"/>
              <a:t> and the idea of absolute state authority (</a:t>
            </a:r>
            <a:r>
              <a:rPr lang="en-GB" sz="2800" dirty="0">
                <a:hlinkClick r:id="rId8" tooltip="Tyranny"/>
              </a:rPr>
              <a:t>tyranny</a:t>
            </a:r>
            <a:r>
              <a:rPr lang="en-GB" sz="2800" dirty="0"/>
              <a:t>)</a:t>
            </a:r>
          </a:p>
          <a:p>
            <a:pPr eaLnBrk="1" hangingPunct="1">
              <a:buFont typeface="Arial" charset="0"/>
              <a:buChar char="•"/>
              <a:defRPr/>
            </a:pPr>
            <a:endParaRPr lang="en-US" sz="2800" dirty="0"/>
          </a:p>
        </p:txBody>
      </p:sp>
    </p:spTree>
    <p:extLst>
      <p:ext uri="{BB962C8B-B14F-4D97-AF65-F5344CB8AC3E}">
        <p14:creationId xmlns:p14="http://schemas.microsoft.com/office/powerpoint/2010/main" val="693191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Governance</a:t>
            </a:r>
            <a:endParaRPr lang="en-GB" dirty="0"/>
          </a:p>
        </p:txBody>
      </p:sp>
      <p:sp>
        <p:nvSpPr>
          <p:cNvPr id="3" name="Content Placeholder 2"/>
          <p:cNvSpPr>
            <a:spLocks noGrp="1"/>
          </p:cNvSpPr>
          <p:nvPr>
            <p:ph idx="1"/>
          </p:nvPr>
        </p:nvSpPr>
        <p:spPr/>
        <p:txBody>
          <a:bodyPr/>
          <a:lstStyle/>
          <a:p>
            <a:r>
              <a:rPr lang="en-GB" dirty="0" smtClean="0"/>
              <a:t>There are three </a:t>
            </a:r>
            <a:r>
              <a:rPr lang="en-GB" dirty="0"/>
              <a:t>dimensions: authority, decision-making and accountability. </a:t>
            </a:r>
            <a:endParaRPr lang="en-GB" dirty="0" smtClean="0"/>
          </a:p>
          <a:p>
            <a:r>
              <a:rPr lang="en-GB" b="1" dirty="0" smtClean="0"/>
              <a:t>Governance</a:t>
            </a:r>
            <a:r>
              <a:rPr lang="en-GB" dirty="0" smtClean="0"/>
              <a:t> </a:t>
            </a:r>
            <a:r>
              <a:rPr lang="en-GB" dirty="0"/>
              <a:t>has been defined to refer to structures and processes that are designed to ensure accountability, transparency, responsiveness, rule of law, stability, equity and inclusiveness, empowerment, and broad-based participation</a:t>
            </a:r>
            <a:r>
              <a:rPr lang="en-GB" dirty="0" smtClean="0"/>
              <a:t>.</a:t>
            </a:r>
          </a:p>
          <a:p>
            <a:pPr algn="ctr"/>
            <a:r>
              <a:rPr lang="en-GB" sz="2000" dirty="0" smtClean="0"/>
              <a:t>Institute of Governance  2015</a:t>
            </a:r>
            <a:endParaRPr lang="en-GB" sz="2000" dirty="0"/>
          </a:p>
        </p:txBody>
      </p:sp>
    </p:spTree>
    <p:extLst>
      <p:ext uri="{BB962C8B-B14F-4D97-AF65-F5344CB8AC3E}">
        <p14:creationId xmlns:p14="http://schemas.microsoft.com/office/powerpoint/2010/main" val="6365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Governance</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467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58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dirty="0" smtClean="0"/>
              <a:t>IS GOVERNANCE VISIBLE</a:t>
            </a:r>
          </a:p>
        </p:txBody>
      </p:sp>
      <p:sp>
        <p:nvSpPr>
          <p:cNvPr id="6147" name="Content Placeholder 2"/>
          <p:cNvSpPr>
            <a:spLocks noGrp="1"/>
          </p:cNvSpPr>
          <p:nvPr>
            <p:ph idx="1"/>
          </p:nvPr>
        </p:nvSpPr>
        <p:spPr/>
        <p:txBody>
          <a:bodyPr/>
          <a:lstStyle/>
          <a:p>
            <a:pPr eaLnBrk="1" hangingPunct="1">
              <a:defRPr/>
            </a:pPr>
            <a:r>
              <a:rPr lang="en-US" dirty="0" smtClean="0"/>
              <a:t>Since a process is hard to observe,  the measurement of governance tend to focus on the system or framework upon which the process rests - that is, the agreements, procedures, conventions or policies that define who gets power, how decisions are taken and how accountability is rendered</a:t>
            </a:r>
          </a:p>
        </p:txBody>
      </p:sp>
      <p:sp>
        <p:nvSpPr>
          <p:cNvPr id="6148" name="Slide Number Placeholder 3"/>
          <p:cNvSpPr>
            <a:spLocks noGrp="1"/>
          </p:cNvSpPr>
          <p:nvPr>
            <p:ph type="sldNum" sz="quarter" idx="12"/>
          </p:nvPr>
        </p:nvSpPr>
        <p:spPr>
          <a:noFill/>
        </p:spPr>
        <p:txBody>
          <a:bodyPr/>
          <a:lstStyle/>
          <a:p>
            <a:fld id="{9B7C35EA-F33C-4AF5-B7B9-5B3A1CC1898F}" type="slidenum">
              <a:rPr lang="en-US" smtClean="0">
                <a:latin typeface="Times New Roman" pitchFamily="18" charset="0"/>
              </a:rPr>
              <a:pPr/>
              <a:t>13</a:t>
            </a:fld>
            <a:endParaRPr lang="en-US" dirty="0" smtClean="0">
              <a:latin typeface="Times New Roman" pitchFamily="18" charset="0"/>
            </a:endParaRPr>
          </a:p>
        </p:txBody>
      </p:sp>
    </p:spTree>
    <p:extLst>
      <p:ext uri="{BB962C8B-B14F-4D97-AF65-F5344CB8AC3E}">
        <p14:creationId xmlns:p14="http://schemas.microsoft.com/office/powerpoint/2010/main" val="2470254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Governance</a:t>
            </a:r>
            <a:endParaRPr lang="en-GB" dirty="0"/>
          </a:p>
        </p:txBody>
      </p:sp>
      <p:sp>
        <p:nvSpPr>
          <p:cNvPr id="3" name="Content Placeholder 2"/>
          <p:cNvSpPr>
            <a:spLocks noGrp="1"/>
          </p:cNvSpPr>
          <p:nvPr>
            <p:ph idx="1"/>
          </p:nvPr>
        </p:nvSpPr>
        <p:spPr/>
        <p:txBody>
          <a:bodyPr/>
          <a:lstStyle/>
          <a:p>
            <a:r>
              <a:rPr lang="en-GB" b="1" dirty="0"/>
              <a:t>Governance</a:t>
            </a:r>
            <a:r>
              <a:rPr lang="en-GB" dirty="0"/>
              <a:t> in the </a:t>
            </a:r>
            <a:r>
              <a:rPr lang="en-GB" b="1" dirty="0"/>
              <a:t>health</a:t>
            </a:r>
            <a:r>
              <a:rPr lang="en-GB" dirty="0"/>
              <a:t> sector refers to a wide range of steering and rule-making related functions carried out by governments/decisions makers as they seek to achieve national </a:t>
            </a:r>
            <a:r>
              <a:rPr lang="en-GB" b="1" dirty="0"/>
              <a:t>health</a:t>
            </a:r>
            <a:r>
              <a:rPr lang="en-GB" dirty="0"/>
              <a:t> policy objectives that are conducive to universal </a:t>
            </a:r>
            <a:r>
              <a:rPr lang="en-GB" b="1" dirty="0"/>
              <a:t>health</a:t>
            </a:r>
            <a:r>
              <a:rPr lang="en-GB" dirty="0"/>
              <a:t> coverage</a:t>
            </a:r>
            <a:r>
              <a:rPr lang="en-GB" dirty="0" smtClean="0"/>
              <a:t>.</a:t>
            </a:r>
            <a:r>
              <a:rPr lang="en-GB" i="1" dirty="0">
                <a:hlinkClick r:id="rId2"/>
              </a:rPr>
              <a:t> www.who.int/healthsystems/topics/stewardship/en/</a:t>
            </a:r>
            <a:endParaRPr lang="en-GB" dirty="0"/>
          </a:p>
        </p:txBody>
      </p:sp>
    </p:spTree>
    <p:extLst>
      <p:ext uri="{BB962C8B-B14F-4D97-AF65-F5344CB8AC3E}">
        <p14:creationId xmlns:p14="http://schemas.microsoft.com/office/powerpoint/2010/main" val="218273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52400"/>
            <a:ext cx="7772400" cy="990600"/>
          </a:xfrm>
        </p:spPr>
        <p:txBody>
          <a:bodyPr/>
          <a:lstStyle/>
          <a:p>
            <a:r>
              <a:rPr lang="en-US" sz="3600" b="1" dirty="0" smtClean="0"/>
              <a:t>WHY HEALTH  GOVERNANCE</a:t>
            </a:r>
          </a:p>
        </p:txBody>
      </p:sp>
      <p:sp>
        <p:nvSpPr>
          <p:cNvPr id="9219" name="Content Placeholder 2"/>
          <p:cNvSpPr>
            <a:spLocks noGrp="1"/>
          </p:cNvSpPr>
          <p:nvPr>
            <p:ph idx="1"/>
          </p:nvPr>
        </p:nvSpPr>
        <p:spPr>
          <a:xfrm>
            <a:off x="685800" y="1219200"/>
            <a:ext cx="7772400" cy="5486399"/>
          </a:xfrm>
        </p:spPr>
        <p:txBody>
          <a:bodyPr/>
          <a:lstStyle/>
          <a:p>
            <a:r>
              <a:rPr lang="en-US" dirty="0" smtClean="0"/>
              <a:t>There has been a realization   that resources allocated to health will not achieve their intended results without attention to governance. </a:t>
            </a:r>
          </a:p>
          <a:p>
            <a:r>
              <a:rPr lang="en-US" dirty="0" smtClean="0"/>
              <a:t>This relates to global overrunning of countries with donor resources  resulting in duplication</a:t>
            </a:r>
          </a:p>
          <a:p>
            <a:r>
              <a:rPr lang="en-US" dirty="0" smtClean="0"/>
              <a:t>Poor health system governance at country level threatens to undermine the effective utilization of the funds </a:t>
            </a:r>
            <a:r>
              <a:rPr lang="en-US" b="1" dirty="0" smtClean="0">
                <a:solidFill>
                  <a:schemeClr val="tx2"/>
                </a:solidFill>
              </a:rPr>
              <a:t>( corruption inefficiency)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152400"/>
            <a:ext cx="7924800" cy="1143000"/>
          </a:xfrm>
        </p:spPr>
        <p:txBody>
          <a:bodyPr/>
          <a:lstStyle/>
          <a:p>
            <a:pPr eaLnBrk="1" hangingPunct="1">
              <a:defRPr/>
            </a:pPr>
            <a:r>
              <a:rPr lang="en-US" b="1" dirty="0" smtClean="0"/>
              <a:t>GOVERNANCE LEVELS</a:t>
            </a:r>
          </a:p>
        </p:txBody>
      </p:sp>
      <p:sp>
        <p:nvSpPr>
          <p:cNvPr id="9219" name="Slide Number Placeholder 4"/>
          <p:cNvSpPr>
            <a:spLocks noGrp="1"/>
          </p:cNvSpPr>
          <p:nvPr>
            <p:ph type="sldNum" sz="quarter" idx="12"/>
          </p:nvPr>
        </p:nvSpPr>
        <p:spPr>
          <a:noFill/>
        </p:spPr>
        <p:txBody>
          <a:bodyPr/>
          <a:lstStyle/>
          <a:p>
            <a:fld id="{01067BD4-8A9C-435D-97E8-8634984904C4}" type="slidenum">
              <a:rPr lang="en-US" smtClean="0">
                <a:latin typeface="Times New Roman" pitchFamily="18" charset="0"/>
              </a:rPr>
              <a:pPr/>
              <a:t>16</a:t>
            </a:fld>
            <a:endParaRPr lang="en-US" dirty="0" smtClean="0">
              <a:latin typeface="Times New Roman" pitchFamily="18" charset="0"/>
            </a:endParaRPr>
          </a:p>
        </p:txBody>
      </p:sp>
      <p:pic>
        <p:nvPicPr>
          <p:cNvPr id="77827" name="Picture 3" descr="Global"/>
          <p:cNvPicPr>
            <a:picLocks noChangeAspect="1" noChangeArrowheads="1"/>
          </p:cNvPicPr>
          <p:nvPr/>
        </p:nvPicPr>
        <p:blipFill>
          <a:blip r:embed="rId3"/>
          <a:srcRect/>
          <a:stretch>
            <a:fillRect/>
          </a:stretch>
        </p:blipFill>
        <p:spPr bwMode="auto">
          <a:xfrm>
            <a:off x="1785938" y="904875"/>
            <a:ext cx="5572125" cy="5572125"/>
          </a:xfrm>
          <a:prstGeom prst="rect">
            <a:avLst/>
          </a:prstGeom>
          <a:noFill/>
          <a:ln w="9525">
            <a:noFill/>
            <a:miter lim="800000"/>
            <a:headEnd/>
            <a:tailEnd/>
          </a:ln>
        </p:spPr>
      </p:pic>
      <p:pic>
        <p:nvPicPr>
          <p:cNvPr id="77828" name="Picture 4" descr="National"/>
          <p:cNvPicPr>
            <a:picLocks noChangeAspect="1" noChangeArrowheads="1"/>
          </p:cNvPicPr>
          <p:nvPr/>
        </p:nvPicPr>
        <p:blipFill>
          <a:blip r:embed="rId4"/>
          <a:srcRect/>
          <a:stretch>
            <a:fillRect/>
          </a:stretch>
        </p:blipFill>
        <p:spPr bwMode="auto">
          <a:xfrm>
            <a:off x="2206625" y="1325563"/>
            <a:ext cx="4730750" cy="4730750"/>
          </a:xfrm>
          <a:prstGeom prst="rect">
            <a:avLst/>
          </a:prstGeom>
          <a:noFill/>
          <a:ln w="9525">
            <a:noFill/>
            <a:miter lim="800000"/>
            <a:headEnd/>
            <a:tailEnd/>
          </a:ln>
        </p:spPr>
      </p:pic>
      <p:pic>
        <p:nvPicPr>
          <p:cNvPr id="77829" name="Picture 5" descr="SubNational"/>
          <p:cNvPicPr>
            <a:picLocks noChangeAspect="1" noChangeArrowheads="1"/>
          </p:cNvPicPr>
          <p:nvPr/>
        </p:nvPicPr>
        <p:blipFill>
          <a:blip r:embed="rId5"/>
          <a:srcRect/>
          <a:stretch>
            <a:fillRect/>
          </a:stretch>
        </p:blipFill>
        <p:spPr bwMode="auto">
          <a:xfrm>
            <a:off x="2605088" y="1724025"/>
            <a:ext cx="3932237" cy="3932238"/>
          </a:xfrm>
          <a:prstGeom prst="rect">
            <a:avLst/>
          </a:prstGeom>
          <a:noFill/>
          <a:ln w="9525">
            <a:noFill/>
            <a:miter lim="800000"/>
            <a:headEnd/>
            <a:tailEnd/>
          </a:ln>
        </p:spPr>
      </p:pic>
      <p:pic>
        <p:nvPicPr>
          <p:cNvPr id="77830" name="Picture 6" descr="HealthFacility"/>
          <p:cNvPicPr>
            <a:picLocks noChangeAspect="1" noChangeArrowheads="1"/>
          </p:cNvPicPr>
          <p:nvPr/>
        </p:nvPicPr>
        <p:blipFill>
          <a:blip r:embed="rId6"/>
          <a:srcRect/>
          <a:stretch>
            <a:fillRect/>
          </a:stretch>
        </p:blipFill>
        <p:spPr bwMode="auto">
          <a:xfrm>
            <a:off x="3101975" y="2220913"/>
            <a:ext cx="2938463" cy="2938462"/>
          </a:xfrm>
          <a:prstGeom prst="rect">
            <a:avLst/>
          </a:prstGeom>
          <a:noFill/>
          <a:ln w="9525">
            <a:noFill/>
            <a:miter lim="800000"/>
            <a:headEnd/>
            <a:tailEnd/>
          </a:ln>
        </p:spPr>
      </p:pic>
      <p:pic>
        <p:nvPicPr>
          <p:cNvPr id="9224" name="Picture 7" descr="HealthWorker"/>
          <p:cNvPicPr>
            <a:picLocks noChangeAspect="1" noChangeArrowheads="1"/>
          </p:cNvPicPr>
          <p:nvPr/>
        </p:nvPicPr>
        <p:blipFill>
          <a:blip r:embed="rId7"/>
          <a:srcRect/>
          <a:stretch>
            <a:fillRect/>
          </a:stretch>
        </p:blipFill>
        <p:spPr bwMode="auto">
          <a:xfrm>
            <a:off x="3621088" y="2709863"/>
            <a:ext cx="1901825" cy="196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solidFill>
                  <a:schemeClr val="tx2">
                    <a:satMod val="200000"/>
                  </a:schemeClr>
                </a:solidFill>
              </a:rPr>
              <a:t> </a:t>
            </a:r>
            <a:r>
              <a:rPr lang="en-US" dirty="0" smtClean="0">
                <a:solidFill>
                  <a:schemeClr val="tx2">
                    <a:satMod val="200000"/>
                  </a:schemeClr>
                </a:solidFill>
              </a:rPr>
              <a:t>RESPONSIBLE</a:t>
            </a:r>
            <a:r>
              <a:rPr lang="en-US" dirty="0" smtClean="0">
                <a:solidFill>
                  <a:schemeClr val="tx2">
                    <a:satMod val="200000"/>
                  </a:schemeClr>
                </a:solidFill>
              </a:rPr>
              <a:t> </a:t>
            </a:r>
            <a:r>
              <a:rPr lang="en-US" dirty="0" smtClean="0">
                <a:solidFill>
                  <a:schemeClr val="tx2">
                    <a:satMod val="200000"/>
                  </a:schemeClr>
                </a:solidFill>
              </a:rPr>
              <a:t>GOVERNANCE </a:t>
            </a:r>
          </a:p>
        </p:txBody>
      </p:sp>
      <p:sp>
        <p:nvSpPr>
          <p:cNvPr id="10243" name="Rectangle 3"/>
          <p:cNvSpPr>
            <a:spLocks noGrp="1" noChangeArrowheads="1"/>
          </p:cNvSpPr>
          <p:nvPr>
            <p:ph idx="1"/>
          </p:nvPr>
        </p:nvSpPr>
        <p:spPr/>
        <p:txBody>
          <a:bodyPr/>
          <a:lstStyle/>
          <a:p>
            <a:pPr eaLnBrk="1" hangingPunct="1">
              <a:lnSpc>
                <a:spcPct val="90000"/>
              </a:lnSpc>
              <a:defRPr/>
            </a:pPr>
            <a:r>
              <a:rPr lang="en-US" sz="3600" dirty="0" smtClean="0">
                <a:latin typeface="Century Schoolbook" pitchFamily="18" charset="0"/>
              </a:rPr>
              <a:t>Competently directing health system resources, performance, and stakeholder participation toward the goal of saving lives and doing so in ways that are open, transparent, accountable, equitable, and responsive to the needs of the people</a:t>
            </a:r>
            <a:r>
              <a:rPr lang="en-US" sz="3600" dirty="0" smtClean="0">
                <a:solidFill>
                  <a:schemeClr val="tx2"/>
                </a:solidFill>
                <a:latin typeface="Century Schoolbook" pitchFamily="18" charset="0"/>
              </a:rPr>
              <a:t>.(esp. poor people)</a:t>
            </a:r>
          </a:p>
          <a:p>
            <a:pPr eaLnBrk="1" hangingPunct="1">
              <a:lnSpc>
                <a:spcPct val="90000"/>
              </a:lnSpc>
              <a:defRPr/>
            </a:pPr>
            <a:endParaRPr lang="en-US" b="1" i="1" dirty="0" smtClean="0">
              <a:latin typeface="Century Schoolbook" pitchFamily="18" charset="0"/>
            </a:endParaRPr>
          </a:p>
          <a:p>
            <a:pPr eaLnBrk="1" hangingPunct="1">
              <a:lnSpc>
                <a:spcPct val="90000"/>
              </a:lnSpc>
              <a:buFont typeface="Arial" pitchFamily="34" charset="0"/>
              <a:buNone/>
              <a:defRPr/>
            </a:pPr>
            <a:r>
              <a:rPr lang="en-US" sz="2800" dirty="0" smtClean="0">
                <a:latin typeface="Century Schoolbook" pitchFamily="18"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ctrTitle"/>
          </p:nvPr>
        </p:nvSpPr>
        <p:spPr/>
        <p:txBody>
          <a:bodyPr/>
          <a:lstStyle/>
          <a:p>
            <a:pPr eaLnBrk="1" hangingPunct="1">
              <a:defRPr/>
            </a:pPr>
            <a:r>
              <a:rPr lang="en-US" sz="3600" b="1" dirty="0" smtClean="0"/>
              <a:t>FACTORS THAT MAY REDUCE GOOD GOVERNANCE</a:t>
            </a:r>
          </a:p>
        </p:txBody>
      </p:sp>
      <p:sp>
        <p:nvSpPr>
          <p:cNvPr id="4" name="Subtitle 3"/>
          <p:cNvSpPr>
            <a:spLocks noGrp="1"/>
          </p:cNvSpPr>
          <p:nvPr>
            <p:ph type="subTitle" idx="1"/>
          </p:nvPr>
        </p:nvSpPr>
        <p:spPr/>
        <p:txBody>
          <a:bodyPr/>
          <a:lstStyle/>
          <a:p>
            <a:pPr eaLnBrk="1" hangingPunct="1">
              <a:buFont typeface="Arial" charset="0"/>
              <a:buNone/>
              <a:defRPr/>
            </a:pPr>
            <a:r>
              <a:rPr lang="en-US" b="1" dirty="0" smtClean="0">
                <a:solidFill>
                  <a:schemeClr val="bg2"/>
                </a:solidFill>
              </a:rPr>
              <a:t>HLMGP</a:t>
            </a:r>
            <a:endParaRPr lang="en-US" b="1" dirty="0">
              <a:solidFill>
                <a:schemeClr val="bg2"/>
              </a:solidFill>
            </a:endParaRPr>
          </a:p>
        </p:txBody>
      </p:sp>
      <p:sp>
        <p:nvSpPr>
          <p:cNvPr id="11268" name="Slide Number Placeholder 1"/>
          <p:cNvSpPr>
            <a:spLocks noGrp="1"/>
          </p:cNvSpPr>
          <p:nvPr>
            <p:ph type="sldNum" sz="quarter" idx="12"/>
          </p:nvPr>
        </p:nvSpPr>
        <p:spPr>
          <a:noFill/>
        </p:spPr>
        <p:txBody>
          <a:bodyPr/>
          <a:lstStyle/>
          <a:p>
            <a:fld id="{08737DB5-388F-4DDA-BD66-EE140A80B004}" type="slidenum">
              <a:rPr lang="en-US" smtClean="0">
                <a:latin typeface="Times New Roman" pitchFamily="18" charset="0"/>
              </a:rPr>
              <a:pPr/>
              <a:t>18</a:t>
            </a:fld>
            <a:endParaRPr 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152400"/>
            <a:ext cx="7924800" cy="1143000"/>
          </a:xfrm>
        </p:spPr>
        <p:txBody>
          <a:bodyPr/>
          <a:lstStyle/>
          <a:p>
            <a:pPr eaLnBrk="1" hangingPunct="1">
              <a:defRPr/>
            </a:pPr>
            <a:r>
              <a:rPr lang="en-US" b="1" dirty="0" smtClean="0"/>
              <a:t>GOVERNANCE LEVELS</a:t>
            </a:r>
          </a:p>
        </p:txBody>
      </p:sp>
      <p:sp>
        <p:nvSpPr>
          <p:cNvPr id="9219" name="Slide Number Placeholder 4"/>
          <p:cNvSpPr>
            <a:spLocks noGrp="1"/>
          </p:cNvSpPr>
          <p:nvPr>
            <p:ph type="sldNum" sz="quarter" idx="12"/>
          </p:nvPr>
        </p:nvSpPr>
        <p:spPr>
          <a:noFill/>
        </p:spPr>
        <p:txBody>
          <a:bodyPr/>
          <a:lstStyle/>
          <a:p>
            <a:fld id="{01067BD4-8A9C-435D-97E8-8634984904C4}" type="slidenum">
              <a:rPr lang="en-US" smtClean="0">
                <a:latin typeface="Times New Roman" pitchFamily="18" charset="0"/>
              </a:rPr>
              <a:pPr/>
              <a:t>19</a:t>
            </a:fld>
            <a:endParaRPr lang="en-US" dirty="0" smtClean="0">
              <a:latin typeface="Times New Roman" pitchFamily="18" charset="0"/>
            </a:endParaRPr>
          </a:p>
        </p:txBody>
      </p:sp>
      <p:pic>
        <p:nvPicPr>
          <p:cNvPr id="77827" name="Picture 3" descr="Global"/>
          <p:cNvPicPr>
            <a:picLocks noChangeAspect="1" noChangeArrowheads="1"/>
          </p:cNvPicPr>
          <p:nvPr/>
        </p:nvPicPr>
        <p:blipFill>
          <a:blip r:embed="rId3"/>
          <a:srcRect/>
          <a:stretch>
            <a:fillRect/>
          </a:stretch>
        </p:blipFill>
        <p:spPr bwMode="auto">
          <a:xfrm>
            <a:off x="1785938" y="904875"/>
            <a:ext cx="5572125" cy="5572125"/>
          </a:xfrm>
          <a:prstGeom prst="rect">
            <a:avLst/>
          </a:prstGeom>
          <a:noFill/>
          <a:ln w="9525">
            <a:noFill/>
            <a:miter lim="800000"/>
            <a:headEnd/>
            <a:tailEnd/>
          </a:ln>
        </p:spPr>
      </p:pic>
      <p:pic>
        <p:nvPicPr>
          <p:cNvPr id="77828" name="Picture 4" descr="National"/>
          <p:cNvPicPr>
            <a:picLocks noChangeAspect="1" noChangeArrowheads="1"/>
          </p:cNvPicPr>
          <p:nvPr/>
        </p:nvPicPr>
        <p:blipFill>
          <a:blip r:embed="rId4"/>
          <a:srcRect/>
          <a:stretch>
            <a:fillRect/>
          </a:stretch>
        </p:blipFill>
        <p:spPr bwMode="auto">
          <a:xfrm>
            <a:off x="2206625" y="1325563"/>
            <a:ext cx="4730750" cy="4730750"/>
          </a:xfrm>
          <a:prstGeom prst="rect">
            <a:avLst/>
          </a:prstGeom>
          <a:noFill/>
          <a:ln w="9525">
            <a:noFill/>
            <a:miter lim="800000"/>
            <a:headEnd/>
            <a:tailEnd/>
          </a:ln>
        </p:spPr>
      </p:pic>
      <p:pic>
        <p:nvPicPr>
          <p:cNvPr id="77829" name="Picture 5" descr="SubNational"/>
          <p:cNvPicPr>
            <a:picLocks noChangeAspect="1" noChangeArrowheads="1"/>
          </p:cNvPicPr>
          <p:nvPr/>
        </p:nvPicPr>
        <p:blipFill>
          <a:blip r:embed="rId5"/>
          <a:srcRect/>
          <a:stretch>
            <a:fillRect/>
          </a:stretch>
        </p:blipFill>
        <p:spPr bwMode="auto">
          <a:xfrm>
            <a:off x="2605088" y="1724025"/>
            <a:ext cx="3932237" cy="3932238"/>
          </a:xfrm>
          <a:prstGeom prst="rect">
            <a:avLst/>
          </a:prstGeom>
          <a:noFill/>
          <a:ln w="9525">
            <a:noFill/>
            <a:miter lim="800000"/>
            <a:headEnd/>
            <a:tailEnd/>
          </a:ln>
        </p:spPr>
      </p:pic>
      <p:pic>
        <p:nvPicPr>
          <p:cNvPr id="77830" name="Picture 6" descr="HealthFacility"/>
          <p:cNvPicPr>
            <a:picLocks noChangeAspect="1" noChangeArrowheads="1"/>
          </p:cNvPicPr>
          <p:nvPr/>
        </p:nvPicPr>
        <p:blipFill>
          <a:blip r:embed="rId6"/>
          <a:srcRect/>
          <a:stretch>
            <a:fillRect/>
          </a:stretch>
        </p:blipFill>
        <p:spPr bwMode="auto">
          <a:xfrm>
            <a:off x="3101975" y="2220913"/>
            <a:ext cx="2938463" cy="2938462"/>
          </a:xfrm>
          <a:prstGeom prst="rect">
            <a:avLst/>
          </a:prstGeom>
          <a:noFill/>
          <a:ln w="9525">
            <a:noFill/>
            <a:miter lim="800000"/>
            <a:headEnd/>
            <a:tailEnd/>
          </a:ln>
        </p:spPr>
      </p:pic>
      <p:pic>
        <p:nvPicPr>
          <p:cNvPr id="9224" name="Picture 7" descr="HealthWorker"/>
          <p:cNvPicPr>
            <a:picLocks noChangeAspect="1" noChangeArrowheads="1"/>
          </p:cNvPicPr>
          <p:nvPr/>
        </p:nvPicPr>
        <p:blipFill>
          <a:blip r:embed="rId7"/>
          <a:srcRect/>
          <a:stretch>
            <a:fillRect/>
          </a:stretch>
        </p:blipFill>
        <p:spPr bwMode="auto">
          <a:xfrm>
            <a:off x="3621088" y="2709863"/>
            <a:ext cx="1901825" cy="196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52400" y="1143001"/>
            <a:ext cx="8991600" cy="5715000"/>
          </a:xfrm>
        </p:spPr>
        <p:txBody>
          <a:bodyPr/>
          <a:lstStyle/>
          <a:p>
            <a:r>
              <a:rPr lang="en-US" dirty="0" smtClean="0"/>
              <a:t>Outline the importance of health system strengthening/the  six building blocks</a:t>
            </a:r>
            <a:endParaRPr lang="en-US" dirty="0" smtClean="0"/>
          </a:p>
          <a:p>
            <a:r>
              <a:rPr lang="en-US" dirty="0" smtClean="0"/>
              <a:t>Define governance /health governance</a:t>
            </a:r>
          </a:p>
          <a:p>
            <a:r>
              <a:rPr lang="en-ZW" dirty="0" smtClean="0"/>
              <a:t>Outline the context of governance</a:t>
            </a:r>
            <a:endParaRPr lang="en-US" dirty="0" smtClean="0"/>
          </a:p>
          <a:p>
            <a:r>
              <a:rPr lang="en-US" dirty="0" smtClean="0"/>
              <a:t>Describe problems related to health  governance at all levels</a:t>
            </a:r>
          </a:p>
          <a:p>
            <a:r>
              <a:rPr lang="en-ZW" dirty="0" smtClean="0"/>
              <a:t>Outline the responsibilities for governance at all levels of health care</a:t>
            </a:r>
            <a:endParaRPr lang="en-US" dirty="0" smtClean="0"/>
          </a:p>
          <a:p>
            <a:r>
              <a:rPr lang="en-US" dirty="0" smtClean="0"/>
              <a:t>Describe the application principles of governance and its application at all levels</a:t>
            </a:r>
            <a:endParaRPr lang="en-US" dirty="0"/>
          </a:p>
        </p:txBody>
      </p:sp>
    </p:spTree>
    <p:extLst>
      <p:ext uri="{BB962C8B-B14F-4D97-AF65-F5344CB8AC3E}">
        <p14:creationId xmlns:p14="http://schemas.microsoft.com/office/powerpoint/2010/main" val="1233370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FACTORS</a:t>
            </a:r>
            <a:endParaRPr lang="en-US" dirty="0"/>
          </a:p>
        </p:txBody>
      </p:sp>
      <p:sp>
        <p:nvSpPr>
          <p:cNvPr id="3" name="Content Placeholder 2"/>
          <p:cNvSpPr>
            <a:spLocks noGrp="1"/>
          </p:cNvSpPr>
          <p:nvPr>
            <p:ph idx="1"/>
          </p:nvPr>
        </p:nvSpPr>
        <p:spPr/>
        <p:txBody>
          <a:bodyPr/>
          <a:lstStyle/>
          <a:p>
            <a:r>
              <a:rPr lang="en-US" dirty="0" smtClean="0"/>
              <a:t>There has been  unprecedented growth in funding for global health,</a:t>
            </a:r>
          </a:p>
          <a:p>
            <a:r>
              <a:rPr lang="en-US" dirty="0" smtClean="0"/>
              <a:t> Global health is being viewed as a foreign policy issue of first-order importance. </a:t>
            </a:r>
          </a:p>
          <a:p>
            <a:r>
              <a:rPr lang="en-US" dirty="0" smtClean="0"/>
              <a:t>Global health has become an essential part in the equation of international relations and global security.</a:t>
            </a:r>
          </a:p>
          <a:p>
            <a:r>
              <a:rPr lang="en-ZW" dirty="0" smtClean="0"/>
              <a:t>Political differences</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GLOBAL FACTORS</a:t>
            </a:r>
            <a:endParaRPr lang="en-US" b="1" dirty="0"/>
          </a:p>
        </p:txBody>
      </p:sp>
      <p:sp>
        <p:nvSpPr>
          <p:cNvPr id="3" name="Content Placeholder 2"/>
          <p:cNvSpPr>
            <a:spLocks noGrp="1"/>
          </p:cNvSpPr>
          <p:nvPr>
            <p:ph idx="1"/>
          </p:nvPr>
        </p:nvSpPr>
        <p:spPr/>
        <p:txBody>
          <a:bodyPr/>
          <a:lstStyle/>
          <a:p>
            <a:r>
              <a:rPr lang="en-US" sz="2400" b="1" dirty="0" smtClean="0"/>
              <a:t>The outbreak of pandemic influenza A (H1N1) found countries scrambling for access to vaccines, an unseemly process that led the World Health Organization to call for a new "global framework" on equitable influenza vaccine access showed the inadequacy of global health governance.</a:t>
            </a:r>
          </a:p>
          <a:p>
            <a:r>
              <a:rPr lang="en-US" sz="2400" b="1" dirty="0" smtClean="0"/>
              <a:t>Efforts to address these and other global health problems often acknowledge that existing institutions, rules, and processes of global governance are insufficient to support collective action.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GLOBAL ENTRANCE TO COUNTRIES</a:t>
            </a:r>
            <a:endParaRPr lang="en-US" b="1" dirty="0"/>
          </a:p>
        </p:txBody>
      </p:sp>
      <p:sp>
        <p:nvSpPr>
          <p:cNvPr id="3" name="Content Placeholder 2"/>
          <p:cNvSpPr>
            <a:spLocks noGrp="1"/>
          </p:cNvSpPr>
          <p:nvPr>
            <p:ph idx="1"/>
          </p:nvPr>
        </p:nvSpPr>
        <p:spPr/>
        <p:txBody>
          <a:bodyPr/>
          <a:lstStyle/>
          <a:p>
            <a:r>
              <a:rPr lang="en-US" dirty="0" smtClean="0"/>
              <a:t>Overlapping and sometimes competing regime clusters that involve multiple players addressing different health problems through diverse processes and principles.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b="1" dirty="0" smtClean="0"/>
              <a:t>GLOBAL LEVEL</a:t>
            </a:r>
            <a:endParaRPr lang="en-US" b="1" dirty="0"/>
          </a:p>
        </p:txBody>
      </p:sp>
      <p:sp>
        <p:nvSpPr>
          <p:cNvPr id="3" name="Content Placeholder 2"/>
          <p:cNvSpPr>
            <a:spLocks noGrp="1"/>
          </p:cNvSpPr>
          <p:nvPr>
            <p:ph idx="1"/>
          </p:nvPr>
        </p:nvSpPr>
        <p:spPr>
          <a:xfrm>
            <a:off x="685800" y="838200"/>
            <a:ext cx="7772400" cy="5638799"/>
          </a:xfrm>
        </p:spPr>
        <p:txBody>
          <a:bodyPr/>
          <a:lstStyle/>
          <a:p>
            <a:pPr>
              <a:defRPr/>
            </a:pPr>
            <a:r>
              <a:rPr lang="en-US" dirty="0" smtClean="0"/>
              <a:t>Lack of  coordinated operational structures</a:t>
            </a:r>
          </a:p>
          <a:p>
            <a:pPr>
              <a:defRPr/>
            </a:pPr>
            <a:r>
              <a:rPr lang="en-US" dirty="0" smtClean="0"/>
              <a:t>Bias in Allocation and distribution of  public health funding to countries</a:t>
            </a:r>
          </a:p>
          <a:p>
            <a:pPr>
              <a:defRPr/>
            </a:pPr>
            <a:r>
              <a:rPr lang="en-US" dirty="0" smtClean="0"/>
              <a:t>Inadequate recognition of national government policies and priorities</a:t>
            </a:r>
          </a:p>
          <a:p>
            <a:pPr>
              <a:defRPr/>
            </a:pPr>
            <a:r>
              <a:rPr lang="en-US" dirty="0" smtClean="0"/>
              <a:t>Diverting national governments from their priorities</a:t>
            </a:r>
          </a:p>
          <a:p>
            <a:pPr>
              <a:defRPr/>
            </a:pPr>
            <a:r>
              <a:rPr lang="en-US" dirty="0" smtClean="0"/>
              <a:t>Duplication of </a:t>
            </a:r>
            <a:r>
              <a:rPr lang="en-US" dirty="0" smtClean="0"/>
              <a:t>efforts</a:t>
            </a:r>
          </a:p>
          <a:p>
            <a:pPr>
              <a:defRPr/>
            </a:pPr>
            <a:r>
              <a:rPr lang="en-US" dirty="0" smtClean="0"/>
              <a:t>Verticalised selective  funding</a:t>
            </a:r>
          </a:p>
          <a:p>
            <a:pPr>
              <a:defRPr/>
            </a:pPr>
            <a:r>
              <a:rPr lang="en-US" dirty="0" smtClean="0"/>
              <a:t>Funding based on funding country priorities</a:t>
            </a: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t>NATIONAL LEVEL SYSTEMS FACTORS </a:t>
            </a:r>
            <a:endParaRPr lang="en-US" sz="3600" b="1" dirty="0"/>
          </a:p>
        </p:txBody>
      </p:sp>
      <p:sp>
        <p:nvSpPr>
          <p:cNvPr id="3" name="Content Placeholder 2"/>
          <p:cNvSpPr>
            <a:spLocks noGrp="1"/>
          </p:cNvSpPr>
          <p:nvPr>
            <p:ph idx="1"/>
          </p:nvPr>
        </p:nvSpPr>
        <p:spPr/>
        <p:txBody>
          <a:bodyPr/>
          <a:lstStyle/>
          <a:p>
            <a:pPr>
              <a:defRPr/>
            </a:pPr>
            <a:r>
              <a:rPr lang="en-US" sz="2400" b="1" dirty="0" smtClean="0"/>
              <a:t>% Budget allocation for health from the fiscus</a:t>
            </a:r>
          </a:p>
          <a:p>
            <a:pPr>
              <a:defRPr/>
            </a:pPr>
            <a:r>
              <a:rPr lang="en-US" sz="2400" b="1" dirty="0" smtClean="0"/>
              <a:t>Inadequate dissemination of information about health performance to all sectors</a:t>
            </a:r>
          </a:p>
          <a:p>
            <a:pPr>
              <a:defRPr/>
            </a:pPr>
            <a:r>
              <a:rPr lang="en-US" sz="2400" b="1" dirty="0" smtClean="0"/>
              <a:t>Lack of accountability mechanisms for the health sector. </a:t>
            </a:r>
          </a:p>
          <a:p>
            <a:pPr>
              <a:defRPr/>
            </a:pPr>
            <a:r>
              <a:rPr lang="en-US" sz="2400" b="1" dirty="0" smtClean="0"/>
              <a:t>Inability to coordinate various partners involved in health programmes</a:t>
            </a:r>
          </a:p>
          <a:p>
            <a:pPr>
              <a:defRPr/>
            </a:pPr>
            <a:r>
              <a:rPr lang="en-US" sz="2400" b="1" dirty="0" smtClean="0"/>
              <a:t>The right to health mechanisms</a:t>
            </a:r>
          </a:p>
          <a:p>
            <a:pPr>
              <a:defRPr/>
            </a:pPr>
            <a:r>
              <a:rPr lang="en-US" sz="2400" b="1" dirty="0" smtClean="0"/>
              <a:t>Non existence of or Unclear National policy and strategic plans(Dissemination and distribution)</a:t>
            </a:r>
          </a:p>
          <a:p>
            <a:pPr>
              <a:defRPr/>
            </a:pPr>
            <a:endParaRPr lang="en-US" sz="28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en-US" sz="2800" b="1" dirty="0" smtClean="0">
                <a:solidFill>
                  <a:schemeClr val="tx2">
                    <a:satMod val="200000"/>
                  </a:schemeClr>
                </a:solidFill>
              </a:rPr>
              <a:t>SUBNATIONAL LEVEL SYSTEM  FACTORS </a:t>
            </a:r>
          </a:p>
        </p:txBody>
      </p:sp>
      <p:sp>
        <p:nvSpPr>
          <p:cNvPr id="12291" name="Rectangle 3"/>
          <p:cNvSpPr>
            <a:spLocks noGrp="1" noChangeArrowheads="1"/>
          </p:cNvSpPr>
          <p:nvPr>
            <p:ph sz="half" idx="1"/>
          </p:nvPr>
        </p:nvSpPr>
        <p:spPr/>
        <p:txBody>
          <a:bodyPr/>
          <a:lstStyle/>
          <a:p>
            <a:pPr marL="411163" eaLnBrk="1" hangingPunct="1">
              <a:lnSpc>
                <a:spcPct val="90000"/>
              </a:lnSpc>
              <a:buFont typeface="Wingdings" pitchFamily="2" charset="2"/>
              <a:buChar char="q"/>
              <a:defRPr/>
            </a:pPr>
            <a:r>
              <a:rPr lang="en-US" sz="2400" dirty="0" smtClean="0">
                <a:latin typeface="Century Schoolbook" pitchFamily="18" charset="0"/>
              </a:rPr>
              <a:t>In adequate  manpower capacity for decentralization</a:t>
            </a:r>
          </a:p>
          <a:p>
            <a:pPr marL="411163" eaLnBrk="1" hangingPunct="1">
              <a:lnSpc>
                <a:spcPct val="90000"/>
              </a:lnSpc>
              <a:buFont typeface="Wingdings" pitchFamily="2" charset="2"/>
              <a:buChar char="q"/>
              <a:defRPr/>
            </a:pPr>
            <a:endParaRPr lang="en-US" sz="2400" dirty="0" smtClean="0">
              <a:latin typeface="Century Schoolbook" pitchFamily="18" charset="0"/>
            </a:endParaRPr>
          </a:p>
          <a:p>
            <a:pPr marL="411163" eaLnBrk="1" hangingPunct="1">
              <a:lnSpc>
                <a:spcPct val="90000"/>
              </a:lnSpc>
              <a:buFont typeface="Wingdings" pitchFamily="2" charset="2"/>
              <a:buChar char="q"/>
              <a:defRPr/>
            </a:pPr>
            <a:r>
              <a:rPr lang="en-US" sz="2400" dirty="0" smtClean="0">
                <a:latin typeface="Century Schoolbook" pitchFamily="18" charset="0"/>
              </a:rPr>
              <a:t>Inadequate skills among HW for planning, budgeting, monitoring, and directing the delivery of services</a:t>
            </a:r>
          </a:p>
          <a:p>
            <a:pPr marL="411163" eaLnBrk="1" hangingPunct="1">
              <a:lnSpc>
                <a:spcPct val="90000"/>
              </a:lnSpc>
              <a:buFont typeface="Wingdings" pitchFamily="2" charset="2"/>
              <a:buChar char="q"/>
              <a:defRPr/>
            </a:pPr>
            <a:r>
              <a:rPr lang="en-US" sz="2400" dirty="0" smtClean="0">
                <a:latin typeface="Century Schoolbook" pitchFamily="18" charset="0"/>
              </a:rPr>
              <a:t>Inadequate resource allocation per programme</a:t>
            </a:r>
          </a:p>
          <a:p>
            <a:pPr marL="411163" eaLnBrk="1" hangingPunct="1">
              <a:lnSpc>
                <a:spcPct val="90000"/>
              </a:lnSpc>
              <a:buFont typeface="Wingdings" pitchFamily="2" charset="2"/>
              <a:buChar char=""/>
              <a:defRPr/>
            </a:pPr>
            <a:endParaRPr lang="en-US" dirty="0" smtClean="0">
              <a:latin typeface="Century Schoolbook" pitchFamily="18" charset="0"/>
            </a:endParaRPr>
          </a:p>
        </p:txBody>
      </p:sp>
      <p:sp>
        <p:nvSpPr>
          <p:cNvPr id="4" name="Content Placeholder 3"/>
          <p:cNvSpPr>
            <a:spLocks noGrp="1"/>
          </p:cNvSpPr>
          <p:nvPr>
            <p:ph sz="half" idx="2"/>
          </p:nvPr>
        </p:nvSpPr>
        <p:spPr/>
        <p:txBody>
          <a:bodyPr/>
          <a:lstStyle/>
          <a:p>
            <a:r>
              <a:rPr lang="en-US" sz="2400" dirty="0" smtClean="0">
                <a:latin typeface="Century Schoolbook" pitchFamily="18" charset="0"/>
              </a:rPr>
              <a:t>Lack of guidance  on programming(NHS)</a:t>
            </a:r>
          </a:p>
          <a:p>
            <a:r>
              <a:rPr lang="en-US" dirty="0" smtClean="0">
                <a:latin typeface="Century Schoolbook" pitchFamily="18" charset="0"/>
              </a:rPr>
              <a:t>Uncoordinated planning </a:t>
            </a:r>
            <a:r>
              <a:rPr lang="en-US" sz="2400" b="1" dirty="0" smtClean="0">
                <a:latin typeface="Century Schoolbook" pitchFamily="18" charset="0"/>
              </a:rPr>
              <a:t>(Causing Confusion at lower levels)</a:t>
            </a:r>
          </a:p>
          <a:p>
            <a:r>
              <a:rPr lang="en-US" sz="2400" dirty="0" smtClean="0">
                <a:latin typeface="Century Schoolbook" pitchFamily="18" charset="0"/>
              </a:rPr>
              <a:t>Inadequate resource allocation at national level</a:t>
            </a:r>
          </a:p>
          <a:p>
            <a:r>
              <a:rPr lang="en-US" sz="2400" dirty="0" smtClean="0">
                <a:latin typeface="Century Schoolbook" pitchFamily="18" charset="0"/>
              </a:rPr>
              <a:t>Poor conditions of service</a:t>
            </a:r>
          </a:p>
          <a:p>
            <a:endParaRPr lang="en-US"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OPERATIONAL LEVEL</a:t>
            </a:r>
            <a:endParaRPr lang="en-US" b="1" dirty="0"/>
          </a:p>
        </p:txBody>
      </p:sp>
      <p:sp>
        <p:nvSpPr>
          <p:cNvPr id="3" name="Content Placeholder 2"/>
          <p:cNvSpPr>
            <a:spLocks noGrp="1"/>
          </p:cNvSpPr>
          <p:nvPr>
            <p:ph sz="half" idx="1"/>
          </p:nvPr>
        </p:nvSpPr>
        <p:spPr/>
        <p:txBody>
          <a:bodyPr/>
          <a:lstStyle/>
          <a:p>
            <a:r>
              <a:rPr lang="en-US" dirty="0" smtClean="0"/>
              <a:t>Inadequate understanding of national health policies  vision mission statement and objectives</a:t>
            </a:r>
          </a:p>
          <a:p>
            <a:r>
              <a:rPr lang="en-US" dirty="0" smtClean="0"/>
              <a:t>Poor translation of health services regulations</a:t>
            </a:r>
            <a:endParaRPr lang="en-US" dirty="0"/>
          </a:p>
        </p:txBody>
      </p:sp>
      <p:sp>
        <p:nvSpPr>
          <p:cNvPr id="4" name="Content Placeholder 3"/>
          <p:cNvSpPr>
            <a:spLocks noGrp="1"/>
          </p:cNvSpPr>
          <p:nvPr>
            <p:ph sz="half" idx="2"/>
          </p:nvPr>
        </p:nvSpPr>
        <p:spPr/>
        <p:txBody>
          <a:bodyPr/>
          <a:lstStyle/>
          <a:p>
            <a:r>
              <a:rPr lang="en-US" dirty="0" smtClean="0"/>
              <a:t>Inadequate skills to action duties and responsibilities as assigned</a:t>
            </a:r>
          </a:p>
          <a:p>
            <a:r>
              <a:rPr lang="en-US" dirty="0" smtClean="0"/>
              <a:t>Inadequate resources manpower material medicine equipment</a:t>
            </a:r>
          </a:p>
          <a:p>
            <a:r>
              <a:rPr lang="en-US" dirty="0" smtClean="0"/>
              <a:t>Work load</a:t>
            </a:r>
          </a:p>
          <a:p>
            <a:r>
              <a:rPr lang="en-US" dirty="0" smtClean="0"/>
              <a:t>Poor conditions of service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ZW" dirty="0" smtClean="0">
                <a:solidFill>
                  <a:schemeClr val="tx2">
                    <a:satMod val="200000"/>
                  </a:schemeClr>
                </a:solidFill>
              </a:rPr>
              <a:t> </a:t>
            </a:r>
            <a:r>
              <a:rPr lang="en-ZW" b="1" dirty="0" smtClean="0">
                <a:solidFill>
                  <a:schemeClr val="tx2">
                    <a:satMod val="200000"/>
                  </a:schemeClr>
                </a:solidFill>
              </a:rPr>
              <a:t>HEALTH WORKER LEVEL</a:t>
            </a:r>
            <a:endParaRPr lang="en-ZW" b="1" dirty="0">
              <a:solidFill>
                <a:schemeClr val="tx2">
                  <a:satMod val="200000"/>
                </a:schemeClr>
              </a:solidFill>
            </a:endParaRPr>
          </a:p>
        </p:txBody>
      </p:sp>
      <p:sp>
        <p:nvSpPr>
          <p:cNvPr id="13315" name="Content Placeholder 2"/>
          <p:cNvSpPr>
            <a:spLocks noGrp="1"/>
          </p:cNvSpPr>
          <p:nvPr>
            <p:ph sz="half" idx="1"/>
          </p:nvPr>
        </p:nvSpPr>
        <p:spPr/>
        <p:txBody>
          <a:bodyPr/>
          <a:lstStyle/>
          <a:p>
            <a:pPr eaLnBrk="1" hangingPunct="1">
              <a:defRPr/>
            </a:pPr>
            <a:r>
              <a:rPr lang="en-ZW" sz="2400" b="1" dirty="0" smtClean="0"/>
              <a:t>Having your hands greased</a:t>
            </a:r>
          </a:p>
          <a:p>
            <a:pPr eaLnBrk="1" hangingPunct="1">
              <a:defRPr/>
            </a:pPr>
            <a:r>
              <a:rPr lang="en-ZW" sz="2400" b="1" dirty="0" smtClean="0"/>
              <a:t>Accepting things that fall off from the back of a lorry</a:t>
            </a:r>
          </a:p>
          <a:p>
            <a:pPr eaLnBrk="1" hangingPunct="1">
              <a:defRPr/>
            </a:pPr>
            <a:r>
              <a:rPr lang="en-ZW" sz="2400" b="1" dirty="0" smtClean="0"/>
              <a:t>Accepting bribes  that  may interfere with your decision making process</a:t>
            </a:r>
          </a:p>
          <a:p>
            <a:pPr eaLnBrk="1" hangingPunct="1">
              <a:defRPr/>
            </a:pPr>
            <a:r>
              <a:rPr lang="en-ZW" sz="2400" b="1" dirty="0" smtClean="0"/>
              <a:t>Failure to declare donated asserts/donor funds</a:t>
            </a:r>
          </a:p>
        </p:txBody>
      </p:sp>
      <p:sp>
        <p:nvSpPr>
          <p:cNvPr id="4" name="Content Placeholder 3"/>
          <p:cNvSpPr>
            <a:spLocks noGrp="1"/>
          </p:cNvSpPr>
          <p:nvPr>
            <p:ph sz="half" idx="2"/>
          </p:nvPr>
        </p:nvSpPr>
        <p:spPr/>
        <p:txBody>
          <a:bodyPr/>
          <a:lstStyle/>
          <a:p>
            <a:r>
              <a:rPr lang="en-US" sz="2000" b="1" dirty="0" smtClean="0">
                <a:latin typeface="Century Schoolbook" pitchFamily="18" charset="0"/>
              </a:rPr>
              <a:t>Inadequate skills for planning, budgeting</a:t>
            </a:r>
            <a:r>
              <a:rPr lang="en-US" sz="2400" b="1" dirty="0" smtClean="0">
                <a:latin typeface="Century Schoolbook" pitchFamily="18" charset="0"/>
              </a:rPr>
              <a:t>, monitoring, and directing the delivery of services</a:t>
            </a:r>
          </a:p>
          <a:p>
            <a:pPr eaLnBrk="1" hangingPunct="1">
              <a:defRPr/>
            </a:pPr>
            <a:r>
              <a:rPr lang="en-ZW" sz="2400" b="1" dirty="0" smtClean="0"/>
              <a:t>Using official time for private business</a:t>
            </a:r>
          </a:p>
          <a:p>
            <a:pPr eaLnBrk="1" hangingPunct="1">
              <a:defRPr/>
            </a:pPr>
            <a:r>
              <a:rPr lang="en-ZW" sz="2400" b="1" dirty="0" smtClean="0"/>
              <a:t>Unwarranted  absenteeism </a:t>
            </a:r>
          </a:p>
          <a:p>
            <a:pPr eaLnBrk="1" hangingPunct="1">
              <a:defRPr/>
            </a:pPr>
            <a:r>
              <a:rPr lang="en-ZW" sz="2400" b="1" dirty="0" smtClean="0"/>
              <a:t>Unethical practices</a:t>
            </a:r>
          </a:p>
          <a:p>
            <a:pPr eaLnBrk="1" hangingPunct="1">
              <a:defRPr/>
            </a:pPr>
            <a:r>
              <a:rPr lang="en-ZW" sz="2000" b="1" dirty="0" smtClean="0"/>
              <a:t>Insubordination indiscipline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ZW" dirty="0" smtClean="0">
                <a:solidFill>
                  <a:schemeClr val="tx2">
                    <a:satMod val="200000"/>
                  </a:schemeClr>
                </a:solidFill>
              </a:rPr>
              <a:t> </a:t>
            </a:r>
            <a:r>
              <a:rPr lang="en-ZW" sz="3600" b="1" dirty="0" smtClean="0">
                <a:solidFill>
                  <a:schemeClr val="tx2">
                    <a:satMod val="200000"/>
                  </a:schemeClr>
                </a:solidFill>
              </a:rPr>
              <a:t>HEALTH WORKER LEVEL</a:t>
            </a:r>
            <a:endParaRPr lang="en-ZW" sz="3600" b="1" dirty="0">
              <a:solidFill>
                <a:schemeClr val="tx2">
                  <a:satMod val="200000"/>
                </a:schemeClr>
              </a:solidFill>
            </a:endParaRPr>
          </a:p>
        </p:txBody>
      </p:sp>
      <p:sp>
        <p:nvSpPr>
          <p:cNvPr id="32771" name="Content Placeholder 2"/>
          <p:cNvSpPr>
            <a:spLocks noGrp="1"/>
          </p:cNvSpPr>
          <p:nvPr>
            <p:ph sz="half" idx="1"/>
          </p:nvPr>
        </p:nvSpPr>
        <p:spPr/>
        <p:txBody>
          <a:bodyPr>
            <a:normAutofit fontScale="92500" lnSpcReduction="10000"/>
          </a:bodyPr>
          <a:lstStyle/>
          <a:p>
            <a:pPr marL="411480" eaLnBrk="1" fontAlgn="auto" hangingPunct="1">
              <a:spcAft>
                <a:spcPts val="0"/>
              </a:spcAft>
              <a:buFont typeface="Wingdings"/>
              <a:buChar char=""/>
              <a:defRPr/>
            </a:pPr>
            <a:r>
              <a:rPr lang="en-US" dirty="0" smtClean="0">
                <a:latin typeface="Century Schoolbook" pitchFamily="18" charset="0"/>
              </a:rPr>
              <a:t> Diverting patients from public institutions</a:t>
            </a:r>
          </a:p>
          <a:p>
            <a:pPr marL="411480" eaLnBrk="1" fontAlgn="auto" hangingPunct="1">
              <a:spcAft>
                <a:spcPts val="0"/>
              </a:spcAft>
              <a:buFont typeface="Wingdings"/>
              <a:buChar char=""/>
              <a:defRPr/>
            </a:pPr>
            <a:r>
              <a:rPr lang="en-US" dirty="0" smtClean="0">
                <a:latin typeface="Century Schoolbook" pitchFamily="18" charset="0"/>
              </a:rPr>
              <a:t>Informal charging of patients </a:t>
            </a:r>
          </a:p>
          <a:p>
            <a:pPr marL="411480" eaLnBrk="1" fontAlgn="auto" hangingPunct="1">
              <a:spcAft>
                <a:spcPts val="0"/>
              </a:spcAft>
              <a:buFont typeface="Wingdings"/>
              <a:buChar char=""/>
              <a:defRPr/>
            </a:pPr>
            <a:r>
              <a:rPr lang="en-US" dirty="0" smtClean="0">
                <a:latin typeface="Century Schoolbook" pitchFamily="18" charset="0"/>
              </a:rPr>
              <a:t>Illegal use of public facilities for private work when a patient has to pay both government  and private fees</a:t>
            </a:r>
          </a:p>
          <a:p>
            <a:pPr marL="411480" eaLnBrk="1" fontAlgn="auto" hangingPunct="1">
              <a:spcAft>
                <a:spcPts val="0"/>
              </a:spcAft>
              <a:buFont typeface="Wingdings"/>
              <a:buChar char=""/>
              <a:defRPr/>
            </a:pPr>
            <a:endParaRPr lang="en-ZW" dirty="0" smtClean="0">
              <a:latin typeface="Arial" pitchFamily="34" charset="0"/>
            </a:endParaRPr>
          </a:p>
        </p:txBody>
      </p:sp>
      <p:sp>
        <p:nvSpPr>
          <p:cNvPr id="4" name="Content Placeholder 3"/>
          <p:cNvSpPr>
            <a:spLocks noGrp="1"/>
          </p:cNvSpPr>
          <p:nvPr>
            <p:ph sz="half" idx="2"/>
          </p:nvPr>
        </p:nvSpPr>
        <p:spPr/>
        <p:txBody>
          <a:bodyPr/>
          <a:lstStyle/>
          <a:p>
            <a:pPr marL="411480" eaLnBrk="1" fontAlgn="auto" hangingPunct="1">
              <a:spcAft>
                <a:spcPts val="0"/>
              </a:spcAft>
              <a:buFont typeface="Wingdings"/>
              <a:buChar char=""/>
              <a:defRPr/>
            </a:pPr>
            <a:r>
              <a:rPr lang="en-US" sz="2400" dirty="0" smtClean="0">
                <a:latin typeface="Century Schoolbook" pitchFamily="18" charset="0"/>
              </a:rPr>
              <a:t>Charging a patient for services when it is part of your duties to provide such services e.g.  Maternity, pharmacy services</a:t>
            </a:r>
          </a:p>
          <a:p>
            <a:pPr marL="411480" eaLnBrk="1" fontAlgn="auto" hangingPunct="1">
              <a:spcAft>
                <a:spcPts val="0"/>
              </a:spcAft>
              <a:buFont typeface="Wingdings"/>
              <a:buChar char=""/>
              <a:defRPr/>
            </a:pPr>
            <a:r>
              <a:rPr lang="en-US" sz="2400" dirty="0" smtClean="0">
                <a:latin typeface="Century Schoolbook" pitchFamily="18" charset="0"/>
              </a:rPr>
              <a:t>Demanding payment for essential services that the community is already entitled to  e.g. collecting a body from the mortuary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GLOBAL, NATIONAL, SUBNATIONAL, DISTRICT, INDIVIDUAL LEVELS</a:t>
            </a:r>
            <a:endParaRPr lang="en-US" sz="3200" dirty="0"/>
          </a:p>
        </p:txBody>
      </p:sp>
      <p:sp>
        <p:nvSpPr>
          <p:cNvPr id="6" name="Text Placeholder 5"/>
          <p:cNvSpPr>
            <a:spLocks noGrp="1"/>
          </p:cNvSpPr>
          <p:nvPr>
            <p:ph type="body" idx="1"/>
          </p:nvPr>
        </p:nvSpPr>
        <p:spPr/>
        <p:txBody>
          <a:bodyPr/>
          <a:lstStyle/>
          <a:p>
            <a:r>
              <a:rPr lang="en-US" sz="4400" b="1" dirty="0" smtClean="0">
                <a:solidFill>
                  <a:schemeClr val="tx2"/>
                </a:solidFill>
              </a:rPr>
              <a:t>INSTITUTING GOOD GOVERNANCE</a:t>
            </a:r>
            <a:endParaRPr lang="en-US" sz="4400" b="1"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9916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291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IDEAL</a:t>
            </a:r>
            <a:endParaRPr lang="en-US" dirty="0"/>
          </a:p>
        </p:txBody>
      </p:sp>
      <p:sp>
        <p:nvSpPr>
          <p:cNvPr id="5" name="Content Placeholder 4"/>
          <p:cNvSpPr>
            <a:spLocks noGrp="1"/>
          </p:cNvSpPr>
          <p:nvPr>
            <p:ph idx="1"/>
          </p:nvPr>
        </p:nvSpPr>
        <p:spPr/>
        <p:txBody>
          <a:bodyPr/>
          <a:lstStyle/>
          <a:p>
            <a:pPr>
              <a:defRPr/>
            </a:pPr>
            <a:r>
              <a:rPr lang="en-US" dirty="0" smtClean="0"/>
              <a:t> The principles represent an ideal that no society has yet achieved but which all those interested in good governance should pursue.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pPr algn="l" eaLnBrk="1" hangingPunct="1">
              <a:defRPr/>
            </a:pPr>
            <a:r>
              <a:rPr lang="en-US" sz="4000" b="1" dirty="0" smtClean="0"/>
              <a:t>PRINCIPLES  GOVERNANCE</a:t>
            </a:r>
          </a:p>
        </p:txBody>
      </p:sp>
      <p:sp>
        <p:nvSpPr>
          <p:cNvPr id="15363" name="Content Placeholder 3"/>
          <p:cNvSpPr>
            <a:spLocks noGrp="1"/>
          </p:cNvSpPr>
          <p:nvPr>
            <p:ph sz="half" idx="1"/>
          </p:nvPr>
        </p:nvSpPr>
        <p:spPr/>
        <p:txBody>
          <a:bodyPr/>
          <a:lstStyle/>
          <a:p>
            <a:pPr>
              <a:defRPr/>
            </a:pPr>
            <a:r>
              <a:rPr lang="en-US" dirty="0" smtClean="0"/>
              <a:t>Social participation, systems responsiveness</a:t>
            </a:r>
          </a:p>
          <a:p>
            <a:pPr>
              <a:defRPr/>
            </a:pPr>
            <a:r>
              <a:rPr lang="en-US" dirty="0" smtClean="0"/>
              <a:t>Fighting illegal practice rule of law </a:t>
            </a:r>
          </a:p>
          <a:p>
            <a:pPr>
              <a:defRPr/>
            </a:pPr>
            <a:r>
              <a:rPr lang="en-US" dirty="0" smtClean="0"/>
              <a:t>Participation and  equity inclusiveness</a:t>
            </a:r>
          </a:p>
          <a:p>
            <a:pPr>
              <a:defRPr/>
            </a:pPr>
            <a:r>
              <a:rPr lang="en-US" dirty="0" smtClean="0"/>
              <a:t>Pro-poor approaches</a:t>
            </a:r>
          </a:p>
          <a:p>
            <a:pPr eaLnBrk="1" hangingPunct="1">
              <a:defRPr/>
            </a:pPr>
            <a:endParaRPr lang="en-US" dirty="0" smtClean="0"/>
          </a:p>
          <a:p>
            <a:pPr eaLnBrk="1" hangingPunct="1">
              <a:defRPr/>
            </a:pPr>
            <a:endParaRPr lang="en-US" dirty="0" smtClean="0"/>
          </a:p>
        </p:txBody>
      </p:sp>
      <p:sp>
        <p:nvSpPr>
          <p:cNvPr id="5" name="Content Placeholder 4"/>
          <p:cNvSpPr>
            <a:spLocks noGrp="1"/>
          </p:cNvSpPr>
          <p:nvPr>
            <p:ph sz="half" idx="2"/>
          </p:nvPr>
        </p:nvSpPr>
        <p:spPr/>
        <p:txBody>
          <a:bodyPr/>
          <a:lstStyle/>
          <a:p>
            <a:pPr>
              <a:defRPr/>
            </a:pPr>
            <a:r>
              <a:rPr lang="en-US" dirty="0" smtClean="0"/>
              <a:t>Information  and capacity assessment</a:t>
            </a:r>
          </a:p>
          <a:p>
            <a:pPr>
              <a:defRPr/>
            </a:pPr>
            <a:r>
              <a:rPr lang="en-US" dirty="0" smtClean="0"/>
              <a:t> Policy formulation Vision </a:t>
            </a:r>
          </a:p>
          <a:p>
            <a:pPr>
              <a:defRPr/>
            </a:pPr>
            <a:r>
              <a:rPr lang="en-US" dirty="0" smtClean="0"/>
              <a:t>Accountability and transparency</a:t>
            </a:r>
          </a:p>
          <a:p>
            <a:pPr>
              <a:defRPr/>
            </a:pPr>
            <a:r>
              <a:rPr lang="en-US" b="1" dirty="0" smtClean="0"/>
              <a:t>Effectiveness and efficiency</a:t>
            </a:r>
            <a:r>
              <a:rPr lang="en-US" dirty="0" smtClean="0"/>
              <a:t> – </a:t>
            </a:r>
          </a:p>
          <a:p>
            <a:pPr>
              <a:defRPr/>
            </a:pPr>
            <a:r>
              <a:rPr lang="en-US" dirty="0" smtClean="0"/>
              <a:t>State building</a:t>
            </a:r>
          </a:p>
          <a:p>
            <a:endParaRPr lang="en-US" dirty="0"/>
          </a:p>
        </p:txBody>
      </p:sp>
      <p:sp>
        <p:nvSpPr>
          <p:cNvPr id="18436" name="Slide Number Placeholder 1"/>
          <p:cNvSpPr>
            <a:spLocks noGrp="1"/>
          </p:cNvSpPr>
          <p:nvPr>
            <p:ph type="sldNum" sz="quarter" idx="12"/>
          </p:nvPr>
        </p:nvSpPr>
        <p:spPr>
          <a:noFill/>
        </p:spPr>
        <p:txBody>
          <a:bodyPr/>
          <a:lstStyle/>
          <a:p>
            <a:fld id="{910DA07B-DFF3-4F17-9DF1-B7EFAA589374}" type="slidenum">
              <a:rPr lang="en-US" smtClean="0">
                <a:latin typeface="Times New Roman" pitchFamily="18" charset="0"/>
              </a:rPr>
              <a:pPr/>
              <a:t>31</a:t>
            </a:fld>
            <a:endParaRPr 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152400"/>
            <a:ext cx="7924800" cy="1143000"/>
          </a:xfrm>
        </p:spPr>
        <p:txBody>
          <a:bodyPr/>
          <a:lstStyle/>
          <a:p>
            <a:pPr eaLnBrk="1" hangingPunct="1">
              <a:defRPr/>
            </a:pPr>
            <a:r>
              <a:rPr lang="en-US" b="1" dirty="0" smtClean="0"/>
              <a:t>GOVERNANCE LEVELS</a:t>
            </a:r>
          </a:p>
        </p:txBody>
      </p:sp>
      <p:sp>
        <p:nvSpPr>
          <p:cNvPr id="9219" name="Slide Number Placeholder 4"/>
          <p:cNvSpPr>
            <a:spLocks noGrp="1"/>
          </p:cNvSpPr>
          <p:nvPr>
            <p:ph type="sldNum" sz="quarter" idx="12"/>
          </p:nvPr>
        </p:nvSpPr>
        <p:spPr>
          <a:noFill/>
        </p:spPr>
        <p:txBody>
          <a:bodyPr/>
          <a:lstStyle/>
          <a:p>
            <a:fld id="{01067BD4-8A9C-435D-97E8-8634984904C4}" type="slidenum">
              <a:rPr lang="en-US" smtClean="0">
                <a:latin typeface="Times New Roman" pitchFamily="18" charset="0"/>
              </a:rPr>
              <a:pPr/>
              <a:t>32</a:t>
            </a:fld>
            <a:endParaRPr lang="en-US" dirty="0" smtClean="0">
              <a:latin typeface="Times New Roman" pitchFamily="18" charset="0"/>
            </a:endParaRPr>
          </a:p>
        </p:txBody>
      </p:sp>
      <p:pic>
        <p:nvPicPr>
          <p:cNvPr id="77827" name="Picture 3" descr="Global"/>
          <p:cNvPicPr>
            <a:picLocks noChangeAspect="1" noChangeArrowheads="1"/>
          </p:cNvPicPr>
          <p:nvPr/>
        </p:nvPicPr>
        <p:blipFill>
          <a:blip r:embed="rId3"/>
          <a:srcRect/>
          <a:stretch>
            <a:fillRect/>
          </a:stretch>
        </p:blipFill>
        <p:spPr bwMode="auto">
          <a:xfrm>
            <a:off x="1785938" y="904875"/>
            <a:ext cx="5572125" cy="5572125"/>
          </a:xfrm>
          <a:prstGeom prst="rect">
            <a:avLst/>
          </a:prstGeom>
          <a:noFill/>
          <a:ln w="9525">
            <a:noFill/>
            <a:miter lim="800000"/>
            <a:headEnd/>
            <a:tailEnd/>
          </a:ln>
        </p:spPr>
      </p:pic>
      <p:pic>
        <p:nvPicPr>
          <p:cNvPr id="77828" name="Picture 4" descr="National"/>
          <p:cNvPicPr>
            <a:picLocks noChangeAspect="1" noChangeArrowheads="1"/>
          </p:cNvPicPr>
          <p:nvPr/>
        </p:nvPicPr>
        <p:blipFill>
          <a:blip r:embed="rId4"/>
          <a:srcRect/>
          <a:stretch>
            <a:fillRect/>
          </a:stretch>
        </p:blipFill>
        <p:spPr bwMode="auto">
          <a:xfrm>
            <a:off x="2206625" y="1325563"/>
            <a:ext cx="4730750" cy="4730750"/>
          </a:xfrm>
          <a:prstGeom prst="rect">
            <a:avLst/>
          </a:prstGeom>
          <a:noFill/>
          <a:ln w="9525">
            <a:noFill/>
            <a:miter lim="800000"/>
            <a:headEnd/>
            <a:tailEnd/>
          </a:ln>
        </p:spPr>
      </p:pic>
      <p:pic>
        <p:nvPicPr>
          <p:cNvPr id="77829" name="Picture 5" descr="SubNational"/>
          <p:cNvPicPr>
            <a:picLocks noChangeAspect="1" noChangeArrowheads="1"/>
          </p:cNvPicPr>
          <p:nvPr/>
        </p:nvPicPr>
        <p:blipFill>
          <a:blip r:embed="rId5"/>
          <a:srcRect/>
          <a:stretch>
            <a:fillRect/>
          </a:stretch>
        </p:blipFill>
        <p:spPr bwMode="auto">
          <a:xfrm>
            <a:off x="2605088" y="1724025"/>
            <a:ext cx="3932237" cy="3932238"/>
          </a:xfrm>
          <a:prstGeom prst="rect">
            <a:avLst/>
          </a:prstGeom>
          <a:noFill/>
          <a:ln w="9525">
            <a:noFill/>
            <a:miter lim="800000"/>
            <a:headEnd/>
            <a:tailEnd/>
          </a:ln>
        </p:spPr>
      </p:pic>
      <p:pic>
        <p:nvPicPr>
          <p:cNvPr id="77830" name="Picture 6" descr="HealthFacility"/>
          <p:cNvPicPr>
            <a:picLocks noChangeAspect="1" noChangeArrowheads="1"/>
          </p:cNvPicPr>
          <p:nvPr/>
        </p:nvPicPr>
        <p:blipFill>
          <a:blip r:embed="rId6"/>
          <a:srcRect/>
          <a:stretch>
            <a:fillRect/>
          </a:stretch>
        </p:blipFill>
        <p:spPr bwMode="auto">
          <a:xfrm>
            <a:off x="3101975" y="2220913"/>
            <a:ext cx="2938463" cy="2938462"/>
          </a:xfrm>
          <a:prstGeom prst="rect">
            <a:avLst/>
          </a:prstGeom>
          <a:noFill/>
          <a:ln w="9525">
            <a:noFill/>
            <a:miter lim="800000"/>
            <a:headEnd/>
            <a:tailEnd/>
          </a:ln>
        </p:spPr>
      </p:pic>
      <p:pic>
        <p:nvPicPr>
          <p:cNvPr id="9224" name="Picture 7" descr="HealthWorker"/>
          <p:cNvPicPr>
            <a:picLocks noChangeAspect="1" noChangeArrowheads="1"/>
          </p:cNvPicPr>
          <p:nvPr/>
        </p:nvPicPr>
        <p:blipFill>
          <a:blip r:embed="rId7"/>
          <a:srcRect/>
          <a:stretch>
            <a:fillRect/>
          </a:stretch>
        </p:blipFill>
        <p:spPr bwMode="auto">
          <a:xfrm>
            <a:off x="3621088" y="2709863"/>
            <a:ext cx="1901825" cy="196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a:t>
            </a:r>
            <a:endParaRPr lang="en-US" dirty="0"/>
          </a:p>
        </p:txBody>
      </p:sp>
      <p:sp>
        <p:nvSpPr>
          <p:cNvPr id="3" name="Content Placeholder 2"/>
          <p:cNvSpPr>
            <a:spLocks noGrp="1"/>
          </p:cNvSpPr>
          <p:nvPr>
            <p:ph idx="1"/>
          </p:nvPr>
        </p:nvSpPr>
        <p:spPr/>
        <p:txBody>
          <a:bodyPr/>
          <a:lstStyle/>
          <a:p>
            <a:r>
              <a:rPr lang="en-US" dirty="0" smtClean="0"/>
              <a:t>WHO plays  a leading role in global governance. The first part is organized around the formal governance structures of WHO  working through World Health Assembly meetings  with Member States)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STRENTHENING GLOBAL GOVERNANCE</a:t>
            </a:r>
            <a:endParaRPr lang="en-US" dirty="0"/>
          </a:p>
        </p:txBody>
      </p:sp>
      <p:sp>
        <p:nvSpPr>
          <p:cNvPr id="3" name="Content Placeholder 2"/>
          <p:cNvSpPr>
            <a:spLocks noGrp="1"/>
          </p:cNvSpPr>
          <p:nvPr>
            <p:ph sz="half" idx="1"/>
          </p:nvPr>
        </p:nvSpPr>
        <p:spPr/>
        <p:txBody>
          <a:bodyPr/>
          <a:lstStyle/>
          <a:p>
            <a:r>
              <a:rPr lang="en-US" dirty="0" smtClean="0"/>
              <a:t> International Health Regulations 2005 (IHR 2005),</a:t>
            </a:r>
          </a:p>
          <a:p>
            <a:r>
              <a:rPr lang="en-US" dirty="0" smtClean="0"/>
              <a:t>The Millennium Development goals</a:t>
            </a:r>
          </a:p>
          <a:p>
            <a:r>
              <a:rPr lang="en-US" dirty="0" smtClean="0"/>
              <a:t>WHO providing guidelines and </a:t>
            </a:r>
            <a:r>
              <a:rPr lang="en-US" dirty="0" smtClean="0"/>
              <a:t>policies PHC</a:t>
            </a:r>
          </a:p>
          <a:p>
            <a:r>
              <a:rPr lang="en-US" dirty="0" smtClean="0"/>
              <a:t>Sustainable development goals</a:t>
            </a:r>
            <a:endParaRPr lang="en-US"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lstStyle/>
          <a:p>
            <a:pPr>
              <a:defRPr/>
            </a:pPr>
            <a:r>
              <a:rPr lang="en-US" dirty="0" smtClean="0"/>
              <a:t>Strengthening national health systems in developing countries; </a:t>
            </a:r>
          </a:p>
          <a:p>
            <a:pPr>
              <a:defRPr/>
            </a:pPr>
            <a:r>
              <a:rPr lang="en-US" dirty="0" smtClean="0"/>
              <a:t>Working with national government health priorities</a:t>
            </a:r>
          </a:p>
          <a:p>
            <a:pPr>
              <a:defRPr/>
            </a:pPr>
            <a:r>
              <a:rPr lang="en-US" sz="2400" b="1" dirty="0" smtClean="0"/>
              <a:t>Unbiased allocation of resources per country through country coordinating funding mechanisms</a:t>
            </a:r>
          </a:p>
          <a:p>
            <a:pPr>
              <a:defRPr/>
            </a:pP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ZW" b="1" dirty="0" smtClean="0">
                <a:solidFill>
                  <a:schemeClr val="tx2">
                    <a:satMod val="200000"/>
                  </a:schemeClr>
                </a:solidFill>
              </a:rPr>
              <a:t>SOCIAL  PARTICIPATION</a:t>
            </a:r>
            <a:endParaRPr lang="en-ZW" b="1" dirty="0">
              <a:solidFill>
                <a:schemeClr val="tx2">
                  <a:satMod val="200000"/>
                </a:schemeClr>
              </a:solidFill>
            </a:endParaRPr>
          </a:p>
        </p:txBody>
      </p:sp>
      <p:sp>
        <p:nvSpPr>
          <p:cNvPr id="33795" name="Content Placeholder 2"/>
          <p:cNvSpPr>
            <a:spLocks noGrp="1"/>
          </p:cNvSpPr>
          <p:nvPr>
            <p:ph idx="1"/>
          </p:nvPr>
        </p:nvSpPr>
        <p:spPr/>
        <p:txBody>
          <a:bodyPr>
            <a:normAutofit fontScale="85000" lnSpcReduction="20000"/>
          </a:bodyPr>
          <a:lstStyle/>
          <a:p>
            <a:pPr marL="411480" eaLnBrk="1" fontAlgn="auto" hangingPunct="1">
              <a:spcAft>
                <a:spcPts val="0"/>
              </a:spcAft>
              <a:buFont typeface="Wingdings"/>
              <a:buChar char=""/>
              <a:defRPr/>
            </a:pPr>
            <a:r>
              <a:rPr lang="en-US" dirty="0" smtClean="0">
                <a:latin typeface="Century Schoolbook" pitchFamily="18" charset="0"/>
              </a:rPr>
              <a:t>A broad range of stakeholders, including representatives of all sectors and government, understand health issues and  be involved in planning, budgeting, and monitoring health-sector actions. </a:t>
            </a:r>
          </a:p>
          <a:p>
            <a:pPr marL="411480" eaLnBrk="1" fontAlgn="auto" hangingPunct="1">
              <a:spcAft>
                <a:spcPts val="0"/>
              </a:spcAft>
              <a:buFont typeface="Wingdings"/>
              <a:buChar char=""/>
              <a:defRPr/>
            </a:pPr>
            <a:r>
              <a:rPr lang="en-US" dirty="0" smtClean="0">
                <a:latin typeface="Century Schoolbook" pitchFamily="18" charset="0"/>
              </a:rPr>
              <a:t>The health system is responsive to the input of  communities. </a:t>
            </a:r>
          </a:p>
          <a:p>
            <a:pPr marL="411480" eaLnBrk="1" fontAlgn="auto" hangingPunct="1">
              <a:spcAft>
                <a:spcPts val="0"/>
              </a:spcAft>
              <a:buFont typeface="Wingdings"/>
              <a:buChar char=""/>
              <a:defRPr/>
            </a:pPr>
            <a:r>
              <a:rPr lang="en-US" dirty="0" smtClean="0">
                <a:latin typeface="Century Schoolbook" pitchFamily="18" charset="0"/>
              </a:rPr>
              <a:t>Health care users should be able to know and make choices of services offered</a:t>
            </a:r>
          </a:p>
          <a:p>
            <a:pPr marL="411480" eaLnBrk="1" fontAlgn="auto" hangingPunct="1">
              <a:spcAft>
                <a:spcPts val="0"/>
              </a:spcAft>
              <a:buFont typeface="Wingdings"/>
              <a:buChar char=""/>
              <a:defRPr/>
            </a:pPr>
            <a:r>
              <a:rPr lang="en-US" dirty="0" smtClean="0">
                <a:latin typeface="Century Schoolbook" pitchFamily="18" charset="0"/>
              </a:rPr>
              <a:t>Establish mechanism for participation of patient networks and civil society institutions</a:t>
            </a:r>
          </a:p>
          <a:p>
            <a:pPr marL="411480" eaLnBrk="1" fontAlgn="auto" hangingPunct="1">
              <a:spcAft>
                <a:spcPts val="0"/>
              </a:spcAft>
              <a:buFont typeface="Wingdings"/>
              <a:buChar char=""/>
              <a:defRPr/>
            </a:pPr>
            <a:endParaRPr lang="en-US" sz="1600" dirty="0" smtClean="0">
              <a:latin typeface="Century Schoolbook" pitchFamily="18" charset="0"/>
            </a:endParaRPr>
          </a:p>
          <a:p>
            <a:pPr marL="411480" eaLnBrk="1" fontAlgn="auto" hangingPunct="1">
              <a:spcAft>
                <a:spcPts val="0"/>
              </a:spcAft>
              <a:buFont typeface="Wingdings"/>
              <a:buChar char=""/>
              <a:defRPr/>
            </a:pPr>
            <a:endParaRPr lang="en-ZW" dirty="0" smtClean="0">
              <a:latin typeface="Century Schoolbook"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tx2">
                    <a:satMod val="200000"/>
                  </a:schemeClr>
                </a:solidFill>
              </a:rPr>
              <a:t>BROAD PARTICIPATION AND CONSULTATION</a:t>
            </a:r>
          </a:p>
        </p:txBody>
      </p:sp>
      <p:sp>
        <p:nvSpPr>
          <p:cNvPr id="18435" name="Rectangle 3"/>
          <p:cNvSpPr>
            <a:spLocks noGrp="1" noChangeArrowheads="1"/>
          </p:cNvSpPr>
          <p:nvPr>
            <p:ph idx="1"/>
          </p:nvPr>
        </p:nvSpPr>
        <p:spPr/>
        <p:txBody>
          <a:bodyPr/>
          <a:lstStyle/>
          <a:p>
            <a:pPr eaLnBrk="1" hangingPunct="1">
              <a:defRPr/>
            </a:pPr>
            <a:r>
              <a:rPr lang="en-US" sz="2800" dirty="0" smtClean="0">
                <a:latin typeface="Century Schoolbook" pitchFamily="18" charset="0"/>
              </a:rPr>
              <a:t>State on its own cannot address all issues (</a:t>
            </a:r>
            <a:r>
              <a:rPr lang="en-US" sz="2800" b="1" dirty="0" smtClean="0">
                <a:latin typeface="Century Schoolbook" pitchFamily="18" charset="0"/>
              </a:rPr>
              <a:t>determinants of health)</a:t>
            </a:r>
          </a:p>
          <a:p>
            <a:pPr eaLnBrk="1" hangingPunct="1">
              <a:defRPr/>
            </a:pPr>
            <a:r>
              <a:rPr lang="en-US" sz="2800" dirty="0" smtClean="0">
                <a:latin typeface="Century Schoolbook" pitchFamily="18" charset="0"/>
              </a:rPr>
              <a:t>Private sector and civil society should be recognized as partners in health care delivery</a:t>
            </a:r>
          </a:p>
          <a:p>
            <a:pPr eaLnBrk="1" hangingPunct="1">
              <a:defRPr/>
            </a:pPr>
            <a:r>
              <a:rPr lang="en-US" sz="2800" dirty="0" smtClean="0">
                <a:latin typeface="Century Schoolbook" pitchFamily="18" charset="0"/>
              </a:rPr>
              <a:t>Church related services tend to be more accessible to the poor</a:t>
            </a:r>
          </a:p>
          <a:p>
            <a:pPr eaLnBrk="1" hangingPunct="1">
              <a:defRPr/>
            </a:pPr>
            <a:r>
              <a:rPr lang="en-US" sz="2800" dirty="0" smtClean="0">
                <a:latin typeface="Century Schoolbook" pitchFamily="18" charset="0"/>
              </a:rPr>
              <a:t>Establish mechanism for consultation and participation</a:t>
            </a:r>
          </a:p>
          <a:p>
            <a:pPr eaLnBrk="1" hangingPunct="1">
              <a:lnSpc>
                <a:spcPct val="190000"/>
              </a:lnSpc>
              <a:defRPr/>
            </a:pPr>
            <a:endParaRPr lang="en-US" dirty="0" smtClean="0">
              <a:latin typeface="Century Schoolbook"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b="1" dirty="0" smtClean="0"/>
              <a:t>ACCOUNTABILITY /TRANSPARENCY RULE OF LAW</a:t>
            </a:r>
          </a:p>
        </p:txBody>
      </p:sp>
      <p:sp>
        <p:nvSpPr>
          <p:cNvPr id="19459" name="Rectangle 3"/>
          <p:cNvSpPr>
            <a:spLocks noGrp="1" noChangeArrowheads="1"/>
          </p:cNvSpPr>
          <p:nvPr>
            <p:ph sz="half" idx="1"/>
          </p:nvPr>
        </p:nvSpPr>
        <p:spPr/>
        <p:txBody>
          <a:bodyPr/>
          <a:lstStyle/>
          <a:p>
            <a:pPr eaLnBrk="1" hangingPunct="1">
              <a:defRPr/>
            </a:pPr>
            <a:r>
              <a:rPr lang="en-US" sz="2400" b="1" dirty="0" smtClean="0">
                <a:latin typeface="Bookman Old Style" pitchFamily="18" charset="0"/>
              </a:rPr>
              <a:t>Fighting illegal practice</a:t>
            </a:r>
          </a:p>
          <a:p>
            <a:pPr eaLnBrk="1" hangingPunct="1">
              <a:defRPr/>
            </a:pPr>
            <a:r>
              <a:rPr lang="en-US" sz="2400" b="1" dirty="0" smtClean="0">
                <a:latin typeface="Bookman Old Style" pitchFamily="18" charset="0"/>
              </a:rPr>
              <a:t>Adhering to rule of law</a:t>
            </a:r>
          </a:p>
          <a:p>
            <a:pPr eaLnBrk="1" hangingPunct="1">
              <a:defRPr/>
            </a:pPr>
            <a:r>
              <a:rPr lang="en-US" sz="2400" b="1" dirty="0" smtClean="0">
                <a:latin typeface="Bookman Old Style" pitchFamily="18" charset="0"/>
              </a:rPr>
              <a:t>Zero tolerance to  corruption in  the health care system </a:t>
            </a:r>
          </a:p>
          <a:p>
            <a:pPr eaLnBrk="1" hangingPunct="1">
              <a:defRPr/>
            </a:pPr>
            <a:r>
              <a:rPr lang="en-US" sz="2400" b="1" dirty="0" smtClean="0">
                <a:latin typeface="Bookman Old Style" pitchFamily="18" charset="0"/>
              </a:rPr>
              <a:t>Setting up anticorruption mechanisms</a:t>
            </a:r>
          </a:p>
          <a:p>
            <a:pPr eaLnBrk="1" hangingPunct="1">
              <a:buFont typeface="Arial" pitchFamily="34" charset="0"/>
              <a:buNone/>
              <a:defRPr/>
            </a:pPr>
            <a:endParaRPr lang="en-US" dirty="0" smtClean="0">
              <a:latin typeface="Century Schoolbook" pitchFamily="18" charset="0"/>
            </a:endParaRPr>
          </a:p>
          <a:p>
            <a:pPr eaLnBrk="1" hangingPunct="1">
              <a:buFont typeface="Wingdings" pitchFamily="2" charset="2"/>
              <a:buNone/>
              <a:defRPr/>
            </a:pPr>
            <a:endParaRPr lang="en-US" dirty="0" smtClean="0">
              <a:latin typeface="Century Schoolbook" pitchFamily="18" charset="0"/>
            </a:endParaRPr>
          </a:p>
          <a:p>
            <a:pPr eaLnBrk="1" hangingPunct="1">
              <a:buFont typeface="Wingdings" pitchFamily="2" charset="2"/>
              <a:buNone/>
              <a:defRPr/>
            </a:pPr>
            <a:endParaRPr lang="en-US" dirty="0" smtClean="0">
              <a:latin typeface="Century Schoolbook" pitchFamily="18" charset="0"/>
            </a:endParaRPr>
          </a:p>
          <a:p>
            <a:pPr eaLnBrk="1" hangingPunct="1">
              <a:defRPr/>
            </a:pPr>
            <a:endParaRPr lang="en-US" dirty="0" smtClean="0">
              <a:latin typeface="Century Schoolbook" pitchFamily="18" charset="0"/>
            </a:endParaRPr>
          </a:p>
        </p:txBody>
      </p:sp>
      <p:sp>
        <p:nvSpPr>
          <p:cNvPr id="4" name="Content Placeholder 3"/>
          <p:cNvSpPr>
            <a:spLocks noGrp="1"/>
          </p:cNvSpPr>
          <p:nvPr>
            <p:ph sz="half" idx="2"/>
          </p:nvPr>
        </p:nvSpPr>
        <p:spPr/>
        <p:txBody>
          <a:bodyPr/>
          <a:lstStyle/>
          <a:p>
            <a:pPr eaLnBrk="1" hangingPunct="1">
              <a:defRPr/>
            </a:pPr>
            <a:r>
              <a:rPr lang="en-US" sz="2400" b="1" dirty="0" smtClean="0">
                <a:latin typeface="Bookman Old Style" pitchFamily="18" charset="0"/>
              </a:rPr>
              <a:t>Transparent procurement procedures </a:t>
            </a:r>
          </a:p>
          <a:p>
            <a:pPr eaLnBrk="1" hangingPunct="1">
              <a:defRPr/>
            </a:pPr>
            <a:r>
              <a:rPr lang="en-US" sz="2400" b="1" dirty="0" smtClean="0">
                <a:latin typeface="Bookman Old Style" pitchFamily="18" charset="0"/>
              </a:rPr>
              <a:t>Use of correct tender procedures</a:t>
            </a:r>
          </a:p>
          <a:p>
            <a:pPr eaLnBrk="1" hangingPunct="1">
              <a:defRPr/>
            </a:pPr>
            <a:r>
              <a:rPr lang="en-US" sz="2400" b="1" dirty="0" smtClean="0">
                <a:latin typeface="Bookman Old Style" pitchFamily="18" charset="0"/>
              </a:rPr>
              <a:t>Accounting for  resources used (acquittals)</a:t>
            </a:r>
          </a:p>
          <a:p>
            <a:pPr eaLnBrk="1" hangingPunct="1">
              <a:defRPr/>
            </a:pPr>
            <a:r>
              <a:rPr lang="en-US" sz="2400" b="1" dirty="0" smtClean="0">
                <a:latin typeface="Bookman Old Style" pitchFamily="18" charset="0"/>
              </a:rPr>
              <a:t>Planning together a for  the common purpose</a:t>
            </a:r>
          </a:p>
          <a:p>
            <a:pPr eaLnBrk="1" hangingPunct="1">
              <a:defRPr/>
            </a:pPr>
            <a:endParaRPr lang="en-US" dirty="0" smtClean="0">
              <a:latin typeface="Century Schoolbook" pitchFamily="18" charset="0"/>
            </a:endParaRP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600" b="1" dirty="0" smtClean="0"/>
              <a:t>EFFECTIVENESS  EFFICIENCY / HEALTH SYSTEM PERFORMANCE</a:t>
            </a:r>
          </a:p>
        </p:txBody>
      </p:sp>
      <p:sp>
        <p:nvSpPr>
          <p:cNvPr id="23555" name="Slide Number Placeholder 3"/>
          <p:cNvSpPr>
            <a:spLocks noGrp="1"/>
          </p:cNvSpPr>
          <p:nvPr>
            <p:ph type="sldNum" sz="quarter" idx="12"/>
          </p:nvPr>
        </p:nvSpPr>
        <p:spPr>
          <a:noFill/>
        </p:spPr>
        <p:txBody>
          <a:bodyPr/>
          <a:lstStyle/>
          <a:p>
            <a:fld id="{C57B9454-4BB1-4B7D-9D1C-544887A015C1}" type="slidenum">
              <a:rPr lang="en-US" smtClean="0">
                <a:latin typeface="Times New Roman" pitchFamily="18" charset="0"/>
              </a:rPr>
              <a:pPr/>
              <a:t>38</a:t>
            </a:fld>
            <a:endParaRPr lang="en-US" dirty="0" smtClean="0">
              <a:latin typeface="Times New Roman" pitchFamily="18" charset="0"/>
            </a:endParaRPr>
          </a:p>
        </p:txBody>
      </p:sp>
      <p:pic>
        <p:nvPicPr>
          <p:cNvPr id="23556" name="Picture 3" descr="WHO_HealthSys_Frmwrk"/>
          <p:cNvPicPr>
            <a:picLocks noChangeAspect="1" noChangeArrowheads="1"/>
          </p:cNvPicPr>
          <p:nvPr/>
        </p:nvPicPr>
        <p:blipFill>
          <a:blip r:embed="rId3"/>
          <a:srcRect/>
          <a:stretch>
            <a:fillRect/>
          </a:stretch>
        </p:blipFill>
        <p:spPr bwMode="auto">
          <a:xfrm>
            <a:off x="487363" y="1874838"/>
            <a:ext cx="8169275" cy="3108325"/>
          </a:xfrm>
          <a:prstGeom prst="rect">
            <a:avLst/>
          </a:prstGeom>
          <a:noFill/>
          <a:ln w="9525">
            <a:noFill/>
            <a:miter lim="800000"/>
            <a:headEnd/>
            <a:tailEnd/>
          </a:ln>
        </p:spPr>
      </p:pic>
      <p:pic>
        <p:nvPicPr>
          <p:cNvPr id="81924" name="Picture 4" descr="HS_framwork_no_LG"/>
          <p:cNvPicPr>
            <a:picLocks noChangeAspect="1" noChangeArrowheads="1"/>
          </p:cNvPicPr>
          <p:nvPr/>
        </p:nvPicPr>
        <p:blipFill>
          <a:blip r:embed="rId4"/>
          <a:srcRect/>
          <a:stretch>
            <a:fillRect/>
          </a:stretch>
        </p:blipFill>
        <p:spPr bwMode="auto">
          <a:xfrm>
            <a:off x="487363" y="1885950"/>
            <a:ext cx="8169275" cy="3097213"/>
          </a:xfrm>
          <a:prstGeom prst="rect">
            <a:avLst/>
          </a:prstGeom>
          <a:noFill/>
          <a:ln w="9525">
            <a:noFill/>
            <a:miter lim="800000"/>
            <a:headEnd/>
            <a:tailEnd/>
          </a:ln>
        </p:spPr>
      </p:pic>
      <p:pic>
        <p:nvPicPr>
          <p:cNvPr id="81925" name="Picture 5" descr="LG_block_90"/>
          <p:cNvPicPr>
            <a:picLocks noChangeAspect="1" noChangeArrowheads="1"/>
          </p:cNvPicPr>
          <p:nvPr/>
        </p:nvPicPr>
        <p:blipFill>
          <a:blip r:embed="rId5"/>
          <a:srcRect/>
          <a:stretch>
            <a:fillRect/>
          </a:stretch>
        </p:blipFill>
        <p:spPr bwMode="auto">
          <a:xfrm>
            <a:off x="3276600" y="1981200"/>
            <a:ext cx="322263" cy="3217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2000"/>
                                        <p:tgtEl>
                                          <p:spTgt spid="81924"/>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81925"/>
                                        </p:tgtEl>
                                        <p:attrNameLst>
                                          <p:attrName>style.visibility</p:attrName>
                                        </p:attrNameLst>
                                      </p:cBhvr>
                                      <p:to>
                                        <p:strVal val="visible"/>
                                      </p:to>
                                    </p:set>
                                    <p:anim calcmode="lin" valueType="num">
                                      <p:cBhvr>
                                        <p:cTn id="10" dur="2000" fill="hold"/>
                                        <p:tgtEl>
                                          <p:spTgt spid="81925"/>
                                        </p:tgtEl>
                                        <p:attrNameLst>
                                          <p:attrName>ppt_w</p:attrName>
                                        </p:attrNameLst>
                                      </p:cBhvr>
                                      <p:tavLst>
                                        <p:tav tm="0">
                                          <p:val>
                                            <p:fltVal val="0"/>
                                          </p:val>
                                        </p:tav>
                                        <p:tav tm="100000">
                                          <p:val>
                                            <p:strVal val="#ppt_w"/>
                                          </p:val>
                                        </p:tav>
                                      </p:tavLst>
                                    </p:anim>
                                    <p:anim calcmode="lin" valueType="num">
                                      <p:cBhvr>
                                        <p:cTn id="11" dur="2000" fill="hold"/>
                                        <p:tgtEl>
                                          <p:spTgt spid="81925"/>
                                        </p:tgtEl>
                                        <p:attrNameLst>
                                          <p:attrName>ppt_h</p:attrName>
                                        </p:attrNameLst>
                                      </p:cBhvr>
                                      <p:tavLst>
                                        <p:tav tm="0">
                                          <p:val>
                                            <p:fltVal val="0"/>
                                          </p:val>
                                        </p:tav>
                                        <p:tav tm="100000">
                                          <p:val>
                                            <p:strVal val="#ppt_h"/>
                                          </p:val>
                                        </p:tav>
                                      </p:tavLst>
                                    </p:anim>
                                    <p:anim calcmode="lin" valueType="num">
                                      <p:cBhvr>
                                        <p:cTn id="12" dur="2000" fill="hold"/>
                                        <p:tgtEl>
                                          <p:spTgt spid="81925"/>
                                        </p:tgtEl>
                                        <p:attrNameLst>
                                          <p:attrName>style.rotation</p:attrName>
                                        </p:attrNameLst>
                                      </p:cBhvr>
                                      <p:tavLst>
                                        <p:tav tm="0">
                                          <p:val>
                                            <p:fltVal val="90"/>
                                          </p:val>
                                        </p:tav>
                                        <p:tav tm="100000">
                                          <p:val>
                                            <p:fltVal val="0"/>
                                          </p:val>
                                        </p:tav>
                                      </p:tavLst>
                                    </p:anim>
                                    <p:animEffect transition="in" filter="fade">
                                      <p:cBhvr>
                                        <p:cTn id="13" dur="20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7350" y="214313"/>
            <a:ext cx="8229600" cy="1023937"/>
          </a:xfrm>
        </p:spPr>
        <p:txBody>
          <a:bodyPr/>
          <a:lstStyle/>
          <a:p>
            <a:pPr eaLnBrk="1" hangingPunct="1">
              <a:defRPr/>
            </a:pPr>
            <a:r>
              <a:rPr lang="en-US" sz="2800" b="1" dirty="0" smtClean="0"/>
              <a:t>PARTICIPATION CONSENSUS RESPONSIVENESS EQUITY INCLUSIVENESS</a:t>
            </a:r>
          </a:p>
        </p:txBody>
      </p:sp>
      <p:sp>
        <p:nvSpPr>
          <p:cNvPr id="24579" name="Slide Number Placeholder 3"/>
          <p:cNvSpPr>
            <a:spLocks noGrp="1"/>
          </p:cNvSpPr>
          <p:nvPr>
            <p:ph type="sldNum" sz="quarter" idx="12"/>
          </p:nvPr>
        </p:nvSpPr>
        <p:spPr>
          <a:noFill/>
        </p:spPr>
        <p:txBody>
          <a:bodyPr/>
          <a:lstStyle/>
          <a:p>
            <a:fld id="{210B2F01-251F-4E7D-9469-56554737CF36}" type="slidenum">
              <a:rPr lang="en-US" smtClean="0">
                <a:latin typeface="Times New Roman" pitchFamily="18" charset="0"/>
              </a:rPr>
              <a:pPr/>
              <a:t>39</a:t>
            </a:fld>
            <a:endParaRPr lang="en-US" dirty="0" smtClean="0">
              <a:latin typeface="Times New Roman" pitchFamily="18" charset="0"/>
            </a:endParaRPr>
          </a:p>
        </p:txBody>
      </p:sp>
      <p:pic>
        <p:nvPicPr>
          <p:cNvPr id="19459" name="Picture 3" descr="04_ClientToState"/>
          <p:cNvPicPr>
            <a:picLocks noChangeAspect="1" noChangeArrowheads="1"/>
          </p:cNvPicPr>
          <p:nvPr/>
        </p:nvPicPr>
        <p:blipFill>
          <a:blip r:embed="rId2"/>
          <a:srcRect/>
          <a:stretch>
            <a:fillRect/>
          </a:stretch>
        </p:blipFill>
        <p:spPr bwMode="auto">
          <a:xfrm>
            <a:off x="1365250" y="1922463"/>
            <a:ext cx="3294063" cy="3689350"/>
          </a:xfrm>
          <a:prstGeom prst="rect">
            <a:avLst/>
          </a:prstGeom>
          <a:noFill/>
          <a:ln w="9525">
            <a:noFill/>
            <a:miter lim="800000"/>
            <a:headEnd/>
            <a:tailEnd/>
          </a:ln>
        </p:spPr>
      </p:pic>
      <p:pic>
        <p:nvPicPr>
          <p:cNvPr id="19460" name="Picture 4" descr="05_StateToClient"/>
          <p:cNvPicPr>
            <a:picLocks noChangeAspect="1" noChangeArrowheads="1"/>
          </p:cNvPicPr>
          <p:nvPr/>
        </p:nvPicPr>
        <p:blipFill>
          <a:blip r:embed="rId3"/>
          <a:srcRect/>
          <a:stretch>
            <a:fillRect/>
          </a:stretch>
        </p:blipFill>
        <p:spPr bwMode="auto">
          <a:xfrm>
            <a:off x="1028700" y="1511300"/>
            <a:ext cx="3554413" cy="3949700"/>
          </a:xfrm>
          <a:prstGeom prst="rect">
            <a:avLst/>
          </a:prstGeom>
          <a:noFill/>
          <a:ln w="9525">
            <a:noFill/>
            <a:miter lim="800000"/>
            <a:headEnd/>
            <a:tailEnd/>
          </a:ln>
        </p:spPr>
      </p:pic>
      <p:pic>
        <p:nvPicPr>
          <p:cNvPr id="19461" name="Picture 5" descr="06_StateToProviders"/>
          <p:cNvPicPr>
            <a:picLocks noChangeAspect="1" noChangeArrowheads="1"/>
          </p:cNvPicPr>
          <p:nvPr/>
        </p:nvPicPr>
        <p:blipFill>
          <a:blip r:embed="rId4"/>
          <a:srcRect/>
          <a:stretch>
            <a:fillRect/>
          </a:stretch>
        </p:blipFill>
        <p:spPr bwMode="auto">
          <a:xfrm>
            <a:off x="4289425" y="1857375"/>
            <a:ext cx="3463925" cy="3854450"/>
          </a:xfrm>
          <a:prstGeom prst="rect">
            <a:avLst/>
          </a:prstGeom>
          <a:noFill/>
          <a:ln w="9525">
            <a:noFill/>
            <a:miter lim="800000"/>
            <a:headEnd/>
            <a:tailEnd/>
          </a:ln>
        </p:spPr>
      </p:pic>
      <p:pic>
        <p:nvPicPr>
          <p:cNvPr id="19462" name="Picture 6" descr="07_ProvidersToState"/>
          <p:cNvPicPr>
            <a:picLocks noChangeAspect="1" noChangeArrowheads="1"/>
          </p:cNvPicPr>
          <p:nvPr/>
        </p:nvPicPr>
        <p:blipFill>
          <a:blip r:embed="rId5"/>
          <a:srcRect/>
          <a:stretch>
            <a:fillRect/>
          </a:stretch>
        </p:blipFill>
        <p:spPr bwMode="auto">
          <a:xfrm>
            <a:off x="4878388" y="1982788"/>
            <a:ext cx="3236912" cy="3605212"/>
          </a:xfrm>
          <a:prstGeom prst="rect">
            <a:avLst/>
          </a:prstGeom>
          <a:noFill/>
          <a:ln w="9525">
            <a:noFill/>
            <a:miter lim="800000"/>
            <a:headEnd/>
            <a:tailEnd/>
          </a:ln>
        </p:spPr>
      </p:pic>
      <p:pic>
        <p:nvPicPr>
          <p:cNvPr id="19463" name="Picture 7" descr="08_ProvidersToClient"/>
          <p:cNvPicPr>
            <a:picLocks noChangeAspect="1" noChangeArrowheads="1"/>
          </p:cNvPicPr>
          <p:nvPr/>
        </p:nvPicPr>
        <p:blipFill>
          <a:blip r:embed="rId6"/>
          <a:srcRect/>
          <a:stretch>
            <a:fillRect/>
          </a:stretch>
        </p:blipFill>
        <p:spPr bwMode="auto">
          <a:xfrm>
            <a:off x="1254125" y="5676900"/>
            <a:ext cx="6588125" cy="377825"/>
          </a:xfrm>
          <a:prstGeom prst="rect">
            <a:avLst/>
          </a:prstGeom>
          <a:noFill/>
          <a:ln w="9525">
            <a:noFill/>
            <a:miter lim="800000"/>
            <a:headEnd/>
            <a:tailEnd/>
          </a:ln>
        </p:spPr>
      </p:pic>
      <p:pic>
        <p:nvPicPr>
          <p:cNvPr id="19464" name="Picture 8" descr="09_ClientToProviders"/>
          <p:cNvPicPr>
            <a:picLocks noChangeAspect="1" noChangeArrowheads="1"/>
          </p:cNvPicPr>
          <p:nvPr/>
        </p:nvPicPr>
        <p:blipFill>
          <a:blip r:embed="rId7"/>
          <a:srcRect/>
          <a:stretch>
            <a:fillRect/>
          </a:stretch>
        </p:blipFill>
        <p:spPr bwMode="auto">
          <a:xfrm>
            <a:off x="1254125" y="5322888"/>
            <a:ext cx="6588125" cy="377825"/>
          </a:xfrm>
          <a:prstGeom prst="rect">
            <a:avLst/>
          </a:prstGeom>
          <a:noFill/>
          <a:ln w="9525">
            <a:noFill/>
            <a:miter lim="800000"/>
            <a:headEnd/>
            <a:tailEnd/>
          </a:ln>
        </p:spPr>
      </p:pic>
      <p:pic>
        <p:nvPicPr>
          <p:cNvPr id="19465" name="Picture 9" descr="01_RedCircle"/>
          <p:cNvPicPr>
            <a:picLocks noChangeAspect="1" noChangeArrowheads="1"/>
          </p:cNvPicPr>
          <p:nvPr/>
        </p:nvPicPr>
        <p:blipFill>
          <a:blip r:embed="rId8"/>
          <a:srcRect/>
          <a:stretch>
            <a:fillRect/>
          </a:stretch>
        </p:blipFill>
        <p:spPr bwMode="auto">
          <a:xfrm>
            <a:off x="400050" y="5065713"/>
            <a:ext cx="1601788" cy="1000125"/>
          </a:xfrm>
          <a:prstGeom prst="rect">
            <a:avLst/>
          </a:prstGeom>
          <a:noFill/>
          <a:ln w="9525">
            <a:noFill/>
            <a:miter lim="800000"/>
            <a:headEnd/>
            <a:tailEnd/>
          </a:ln>
        </p:spPr>
      </p:pic>
      <p:pic>
        <p:nvPicPr>
          <p:cNvPr id="19466" name="Picture 10" descr="02_BlueCircle"/>
          <p:cNvPicPr>
            <a:picLocks noChangeAspect="1" noChangeArrowheads="1"/>
          </p:cNvPicPr>
          <p:nvPr/>
        </p:nvPicPr>
        <p:blipFill>
          <a:blip r:embed="rId9"/>
          <a:srcRect/>
          <a:stretch>
            <a:fillRect/>
          </a:stretch>
        </p:blipFill>
        <p:spPr bwMode="auto">
          <a:xfrm>
            <a:off x="3759200" y="1470025"/>
            <a:ext cx="1601788" cy="998538"/>
          </a:xfrm>
          <a:prstGeom prst="rect">
            <a:avLst/>
          </a:prstGeom>
          <a:noFill/>
          <a:ln w="9525">
            <a:noFill/>
            <a:miter lim="800000"/>
            <a:headEnd/>
            <a:tailEnd/>
          </a:ln>
        </p:spPr>
      </p:pic>
      <p:pic>
        <p:nvPicPr>
          <p:cNvPr id="19467" name="Picture 11" descr="03_YellowCirle"/>
          <p:cNvPicPr>
            <a:picLocks noChangeAspect="1" noChangeArrowheads="1"/>
          </p:cNvPicPr>
          <p:nvPr/>
        </p:nvPicPr>
        <p:blipFill>
          <a:blip r:embed="rId10"/>
          <a:srcRect/>
          <a:stretch>
            <a:fillRect/>
          </a:stretch>
        </p:blipFill>
        <p:spPr bwMode="auto">
          <a:xfrm>
            <a:off x="7027863" y="5102225"/>
            <a:ext cx="1601787" cy="998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wipe(left)">
                                      <p:cBhvr>
                                        <p:cTn id="7" dur="500"/>
                                        <p:tgtEl>
                                          <p:spTgt spid="194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466"/>
                                        </p:tgtEl>
                                        <p:attrNameLst>
                                          <p:attrName>style.visibility</p:attrName>
                                        </p:attrNameLst>
                                      </p:cBhvr>
                                      <p:to>
                                        <p:strVal val="visible"/>
                                      </p:to>
                                    </p:set>
                                    <p:animEffect transition="in" filter="wipe(left)">
                                      <p:cBhvr>
                                        <p:cTn id="12" dur="500"/>
                                        <p:tgtEl>
                                          <p:spTgt spid="194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467"/>
                                        </p:tgtEl>
                                        <p:attrNameLst>
                                          <p:attrName>style.visibility</p:attrName>
                                        </p:attrNameLst>
                                      </p:cBhvr>
                                      <p:to>
                                        <p:strVal val="visible"/>
                                      </p:to>
                                    </p:set>
                                    <p:animEffect transition="in" filter="wipe(left)">
                                      <p:cBhvr>
                                        <p:cTn id="17" dur="500"/>
                                        <p:tgtEl>
                                          <p:spTgt spid="194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459"/>
                                        </p:tgtEl>
                                        <p:attrNameLst>
                                          <p:attrName>style.visibility</p:attrName>
                                        </p:attrNameLst>
                                      </p:cBhvr>
                                      <p:to>
                                        <p:strVal val="visible"/>
                                      </p:to>
                                    </p:set>
                                    <p:animEffect transition="in" filter="wipe(down)">
                                      <p:cBhvr>
                                        <p:cTn id="22" dur="500"/>
                                        <p:tgtEl>
                                          <p:spTgt spid="194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460"/>
                                        </p:tgtEl>
                                        <p:attrNameLst>
                                          <p:attrName>style.visibility</p:attrName>
                                        </p:attrNameLst>
                                      </p:cBhvr>
                                      <p:to>
                                        <p:strVal val="visible"/>
                                      </p:to>
                                    </p:set>
                                    <p:animEffect transition="in" filter="wipe(up)">
                                      <p:cBhvr>
                                        <p:cTn id="27" dur="500"/>
                                        <p:tgtEl>
                                          <p:spTgt spid="194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461"/>
                                        </p:tgtEl>
                                        <p:attrNameLst>
                                          <p:attrName>style.visibility</p:attrName>
                                        </p:attrNameLst>
                                      </p:cBhvr>
                                      <p:to>
                                        <p:strVal val="visible"/>
                                      </p:to>
                                    </p:set>
                                    <p:animEffect transition="in" filter="wipe(up)">
                                      <p:cBhvr>
                                        <p:cTn id="32" dur="500"/>
                                        <p:tgtEl>
                                          <p:spTgt spid="1946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462"/>
                                        </p:tgtEl>
                                        <p:attrNameLst>
                                          <p:attrName>style.visibility</p:attrName>
                                        </p:attrNameLst>
                                      </p:cBhvr>
                                      <p:to>
                                        <p:strVal val="visible"/>
                                      </p:to>
                                    </p:set>
                                    <p:animEffect transition="in" filter="wipe(down)">
                                      <p:cBhvr>
                                        <p:cTn id="37" dur="500"/>
                                        <p:tgtEl>
                                          <p:spTgt spid="194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9463"/>
                                        </p:tgtEl>
                                        <p:attrNameLst>
                                          <p:attrName>style.visibility</p:attrName>
                                        </p:attrNameLst>
                                      </p:cBhvr>
                                      <p:to>
                                        <p:strVal val="visible"/>
                                      </p:to>
                                    </p:set>
                                    <p:animEffect transition="in" filter="wipe(right)">
                                      <p:cBhvr>
                                        <p:cTn id="42" dur="500"/>
                                        <p:tgtEl>
                                          <p:spTgt spid="194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464"/>
                                        </p:tgtEl>
                                        <p:attrNameLst>
                                          <p:attrName>style.visibility</p:attrName>
                                        </p:attrNameLst>
                                      </p:cBhvr>
                                      <p:to>
                                        <p:strVal val="visible"/>
                                      </p:to>
                                    </p:set>
                                    <p:animEffect transition="in" filter="wipe(left)">
                                      <p:cBhvr>
                                        <p:cTn id="47"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04"/>
            <a:ext cx="8763000" cy="689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018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fontAlgn="auto" hangingPunct="1">
              <a:spcAft>
                <a:spcPts val="0"/>
              </a:spcAft>
              <a:defRPr/>
            </a:pPr>
            <a:r>
              <a:rPr lang="en-US" b="1" dirty="0" smtClean="0">
                <a:solidFill>
                  <a:schemeClr val="tx2">
                    <a:satMod val="200000"/>
                  </a:schemeClr>
                </a:solidFill>
              </a:rPr>
              <a:t>INFORMATION AND ASSESSMENT CAPACITY</a:t>
            </a:r>
          </a:p>
        </p:txBody>
      </p:sp>
      <p:sp>
        <p:nvSpPr>
          <p:cNvPr id="23555" name="Rectangle 3"/>
          <p:cNvSpPr>
            <a:spLocks noGrp="1" noChangeArrowheads="1"/>
          </p:cNvSpPr>
          <p:nvPr>
            <p:ph idx="1"/>
          </p:nvPr>
        </p:nvSpPr>
        <p:spPr/>
        <p:txBody>
          <a:bodyPr/>
          <a:lstStyle/>
          <a:p>
            <a:pPr marL="411163" eaLnBrk="1" hangingPunct="1">
              <a:buFont typeface="Wingdings" pitchFamily="2" charset="2"/>
              <a:buChar char=""/>
              <a:defRPr/>
            </a:pPr>
            <a:r>
              <a:rPr lang="en-US" dirty="0" smtClean="0">
                <a:latin typeface="Century Schoolbook" pitchFamily="18" charset="0"/>
              </a:rPr>
              <a:t> Information about trends in health care and health systems performance </a:t>
            </a:r>
          </a:p>
          <a:p>
            <a:pPr marL="411163" eaLnBrk="1" hangingPunct="1">
              <a:buFont typeface="Wingdings" pitchFamily="2" charset="2"/>
              <a:buChar char=""/>
              <a:defRPr/>
            </a:pPr>
            <a:r>
              <a:rPr lang="en-US" dirty="0" smtClean="0">
                <a:latin typeface="Century Schoolbook" pitchFamily="18" charset="0"/>
              </a:rPr>
              <a:t>Develop a system of information analysis linked to planning at the operational level including the community.</a:t>
            </a:r>
          </a:p>
          <a:p>
            <a:pPr marL="411163" eaLnBrk="1" hangingPunct="1">
              <a:buFont typeface="Wingdings" pitchFamily="2" charset="2"/>
              <a:buChar char=""/>
              <a:defRPr/>
            </a:pPr>
            <a:endParaRPr lang="en-US" dirty="0" smtClean="0">
              <a:latin typeface="Century Schoolbook"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tx2">
                    <a:satMod val="200000"/>
                  </a:schemeClr>
                </a:solidFill>
              </a:rPr>
              <a:t>POLICY FORMULATION AND PLANNING</a:t>
            </a:r>
          </a:p>
        </p:txBody>
      </p:sp>
      <p:sp>
        <p:nvSpPr>
          <p:cNvPr id="27651" name="Rectangle 3"/>
          <p:cNvSpPr>
            <a:spLocks noGrp="1" noChangeArrowheads="1"/>
          </p:cNvSpPr>
          <p:nvPr>
            <p:ph idx="1"/>
          </p:nvPr>
        </p:nvSpPr>
        <p:spPr/>
        <p:txBody>
          <a:bodyPr>
            <a:normAutofit fontScale="85000" lnSpcReduction="10000"/>
          </a:bodyPr>
          <a:lstStyle/>
          <a:p>
            <a:pPr marL="411480" eaLnBrk="1" fontAlgn="auto" hangingPunct="1">
              <a:spcAft>
                <a:spcPts val="0"/>
              </a:spcAft>
              <a:buFont typeface="Wingdings"/>
              <a:buChar char=""/>
              <a:defRPr/>
            </a:pPr>
            <a:r>
              <a:rPr lang="en-US" dirty="0" smtClean="0">
                <a:latin typeface="Century Schoolbook" pitchFamily="18" charset="0"/>
              </a:rPr>
              <a:t>Appropriate processes  should be  in place to develop, debate, pass, and monitor legislation and regulations on health issues. </a:t>
            </a:r>
          </a:p>
          <a:p>
            <a:pPr marL="411480" eaLnBrk="1" fontAlgn="auto" hangingPunct="1">
              <a:spcAft>
                <a:spcPts val="0"/>
              </a:spcAft>
              <a:buFont typeface="Wingdings"/>
              <a:buChar char=""/>
              <a:defRPr/>
            </a:pPr>
            <a:r>
              <a:rPr lang="en-US" b="1" i="1" dirty="0" smtClean="0">
                <a:latin typeface="Century Schoolbook" pitchFamily="18" charset="0"/>
              </a:rPr>
              <a:t>The government has a functional planning process consistency and coherence between health sector laws or plans and actual implementation. </a:t>
            </a:r>
            <a:endParaRPr lang="en-US" dirty="0" smtClean="0">
              <a:latin typeface="Century Schoolbook" pitchFamily="18" charset="0"/>
            </a:endParaRPr>
          </a:p>
          <a:p>
            <a:pPr marL="411480" eaLnBrk="1" fontAlgn="auto" hangingPunct="1">
              <a:spcAft>
                <a:spcPts val="0"/>
              </a:spcAft>
              <a:buFont typeface="Wingdings"/>
              <a:buChar char=""/>
              <a:defRPr/>
            </a:pPr>
            <a:r>
              <a:rPr lang="en-US" dirty="0" smtClean="0">
                <a:latin typeface="Century Schoolbook" pitchFamily="18" charset="0"/>
              </a:rPr>
              <a:t>Train personnel at district level in competencies on negotiation dialogue and participatory methods</a:t>
            </a:r>
          </a:p>
          <a:p>
            <a:pPr marL="411480" eaLnBrk="1" fontAlgn="auto" hangingPunct="1">
              <a:spcAft>
                <a:spcPts val="0"/>
              </a:spcAft>
              <a:buFont typeface="Wingdings"/>
              <a:buChar char=""/>
              <a:defRPr/>
            </a:pPr>
            <a:endParaRPr lang="en-US" dirty="0" smtClean="0">
              <a:latin typeface="Century Schoolbook"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tx2">
                    <a:satMod val="200000"/>
                  </a:schemeClr>
                </a:solidFill>
              </a:rPr>
              <a:t>PRO POOR  MARGINALISED GROUP APPROACHES</a:t>
            </a:r>
          </a:p>
        </p:txBody>
      </p:sp>
      <p:sp>
        <p:nvSpPr>
          <p:cNvPr id="27651" name="Rectangle 3"/>
          <p:cNvSpPr>
            <a:spLocks noGrp="1" noChangeArrowheads="1"/>
          </p:cNvSpPr>
          <p:nvPr>
            <p:ph idx="1"/>
          </p:nvPr>
        </p:nvSpPr>
        <p:spPr/>
        <p:txBody>
          <a:bodyPr/>
          <a:lstStyle/>
          <a:p>
            <a:pPr eaLnBrk="1" hangingPunct="1">
              <a:defRPr/>
            </a:pPr>
            <a:endParaRPr lang="en-US" dirty="0" smtClean="0">
              <a:latin typeface="Century Schoolbook" pitchFamily="18" charset="0"/>
            </a:endParaRPr>
          </a:p>
          <a:p>
            <a:pPr eaLnBrk="1" hangingPunct="1">
              <a:defRPr/>
            </a:pPr>
            <a:r>
              <a:rPr lang="en-US" dirty="0" smtClean="0">
                <a:latin typeface="Century Schoolbook" pitchFamily="18" charset="0"/>
              </a:rPr>
              <a:t>Gender sensitivity</a:t>
            </a:r>
          </a:p>
          <a:p>
            <a:pPr eaLnBrk="1" hangingPunct="1">
              <a:defRPr/>
            </a:pPr>
            <a:r>
              <a:rPr lang="en-US" dirty="0" smtClean="0">
                <a:latin typeface="Century Schoolbook" pitchFamily="18" charset="0"/>
              </a:rPr>
              <a:t>Create equal opportunities for access to care</a:t>
            </a:r>
          </a:p>
          <a:p>
            <a:pPr eaLnBrk="1" hangingPunct="1">
              <a:defRPr/>
            </a:pPr>
            <a:r>
              <a:rPr lang="en-US" dirty="0" smtClean="0">
                <a:latin typeface="Century Schoolbook" pitchFamily="18" charset="0"/>
              </a:rPr>
              <a:t>Reduce regional disparities through transfer mechanisms</a:t>
            </a:r>
          </a:p>
          <a:p>
            <a:pPr eaLnBrk="1" hangingPunct="1">
              <a:defRPr/>
            </a:pPr>
            <a:r>
              <a:rPr lang="en-US" dirty="0" smtClean="0">
                <a:latin typeface="Century Schoolbook" pitchFamily="18" charset="0"/>
              </a:rPr>
              <a:t>Ensure access to basic services for all through subsidizing health costs</a:t>
            </a:r>
          </a:p>
          <a:p>
            <a:pPr eaLnBrk="1" hangingPunct="1">
              <a:defRPr/>
            </a:pPr>
            <a:endParaRPr lang="en-US" dirty="0" smtClean="0">
              <a:latin typeface="Century Schoolbook"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sz="2800" b="1" dirty="0" smtClean="0">
                <a:solidFill>
                  <a:schemeClr val="tx2">
                    <a:satMod val="200000"/>
                  </a:schemeClr>
                </a:solidFill>
              </a:rPr>
              <a:t>BALANCING STATE PRIVATE &amp; NGO  PARTNERSHIPS </a:t>
            </a:r>
          </a:p>
        </p:txBody>
      </p:sp>
      <p:sp>
        <p:nvSpPr>
          <p:cNvPr id="28675" name="Rectangle 3"/>
          <p:cNvSpPr>
            <a:spLocks noGrp="1" noChangeArrowheads="1"/>
          </p:cNvSpPr>
          <p:nvPr>
            <p:ph idx="1"/>
          </p:nvPr>
        </p:nvSpPr>
        <p:spPr/>
        <p:txBody>
          <a:bodyPr/>
          <a:lstStyle/>
          <a:p>
            <a:pPr eaLnBrk="1" hangingPunct="1">
              <a:buFont typeface="Wingdings" pitchFamily="2" charset="2"/>
              <a:buNone/>
              <a:defRPr/>
            </a:pPr>
            <a:endParaRPr lang="en-US" dirty="0" smtClean="0">
              <a:latin typeface="Century Schoolbook" pitchFamily="18" charset="0"/>
            </a:endParaRPr>
          </a:p>
          <a:p>
            <a:pPr eaLnBrk="1" hangingPunct="1">
              <a:defRPr/>
            </a:pPr>
            <a:r>
              <a:rPr lang="en-US" dirty="0" smtClean="0">
                <a:latin typeface="Century Schoolbook" pitchFamily="18" charset="0"/>
              </a:rPr>
              <a:t>Create mechanisms and structures for partner participation NGOs, public, private sector partnerships  structures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990600"/>
            <a:ext cx="8229600" cy="5135563"/>
          </a:xfrm>
        </p:spPr>
        <p:txBody>
          <a:bodyPr/>
          <a:lstStyle/>
          <a:p>
            <a:pPr eaLnBrk="1" hangingPunct="1">
              <a:buFontTx/>
              <a:buNone/>
              <a:defRPr/>
            </a:pPr>
            <a:r>
              <a:rPr lang="en-US" b="1" dirty="0" smtClean="0"/>
              <a:t>				   STATE</a:t>
            </a:r>
          </a:p>
          <a:p>
            <a:pPr eaLnBrk="1" hangingPunct="1">
              <a:buFontTx/>
              <a:buNone/>
              <a:defRPr/>
            </a:pPr>
            <a:endParaRPr lang="en-US" b="1" dirty="0" smtClean="0"/>
          </a:p>
        </p:txBody>
      </p:sp>
      <p:sp>
        <p:nvSpPr>
          <p:cNvPr id="27651" name="AutoShape 4"/>
          <p:cNvSpPr>
            <a:spLocks noChangeArrowheads="1"/>
          </p:cNvSpPr>
          <p:nvPr/>
        </p:nvSpPr>
        <p:spPr bwMode="auto">
          <a:xfrm>
            <a:off x="2362200" y="2514600"/>
            <a:ext cx="3962400" cy="2743200"/>
          </a:xfrm>
          <a:prstGeom prst="triangle">
            <a:avLst>
              <a:gd name="adj" fmla="val 50000"/>
            </a:avLst>
          </a:prstGeom>
          <a:noFill/>
          <a:ln w="9525" algn="ctr">
            <a:solidFill>
              <a:srgbClr val="000000"/>
            </a:solidFill>
            <a:miter lim="800000"/>
            <a:headEnd/>
            <a:tailEnd/>
          </a:ln>
        </p:spPr>
        <p:txBody>
          <a:bodyPr wrap="none" anchor="ctr"/>
          <a:lstStyle/>
          <a:p>
            <a:endParaRPr lang="en-US" dirty="0"/>
          </a:p>
        </p:txBody>
      </p:sp>
      <p:sp>
        <p:nvSpPr>
          <p:cNvPr id="27652" name="Line 7"/>
          <p:cNvSpPr>
            <a:spLocks noChangeShapeType="1"/>
          </p:cNvSpPr>
          <p:nvPr/>
        </p:nvSpPr>
        <p:spPr bwMode="auto">
          <a:xfrm flipV="1">
            <a:off x="2133600" y="2209800"/>
            <a:ext cx="2057400" cy="2819400"/>
          </a:xfrm>
          <a:prstGeom prst="line">
            <a:avLst/>
          </a:prstGeom>
          <a:noFill/>
          <a:ln w="9525">
            <a:solidFill>
              <a:srgbClr val="000000"/>
            </a:solidFill>
            <a:round/>
            <a:headEnd/>
            <a:tailEnd type="triangle" w="med" len="med"/>
          </a:ln>
        </p:spPr>
        <p:txBody>
          <a:bodyPr/>
          <a:lstStyle/>
          <a:p>
            <a:endParaRPr lang="en-US" dirty="0"/>
          </a:p>
        </p:txBody>
      </p:sp>
      <p:sp>
        <p:nvSpPr>
          <p:cNvPr id="27653" name="Text Box 9"/>
          <p:cNvSpPr txBox="1">
            <a:spLocks noChangeArrowheads="1"/>
          </p:cNvSpPr>
          <p:nvPr/>
        </p:nvSpPr>
        <p:spPr bwMode="auto">
          <a:xfrm>
            <a:off x="228600" y="2209800"/>
            <a:ext cx="3429000" cy="396875"/>
          </a:xfrm>
          <a:prstGeom prst="rect">
            <a:avLst/>
          </a:prstGeom>
          <a:noFill/>
          <a:ln w="9525" algn="ctr">
            <a:noFill/>
            <a:miter lim="800000"/>
            <a:headEnd/>
            <a:tailEnd/>
          </a:ln>
        </p:spPr>
        <p:txBody>
          <a:bodyPr>
            <a:spAutoFit/>
          </a:bodyPr>
          <a:lstStyle/>
          <a:p>
            <a:pPr>
              <a:spcBef>
                <a:spcPct val="50000"/>
              </a:spcBef>
            </a:pPr>
            <a:r>
              <a:rPr lang="en-US" i="1" u="sng" dirty="0"/>
              <a:t>Legitimacy</a:t>
            </a:r>
          </a:p>
        </p:txBody>
      </p:sp>
      <p:sp>
        <p:nvSpPr>
          <p:cNvPr id="27654" name="Text Box 10"/>
          <p:cNvSpPr txBox="1">
            <a:spLocks noChangeArrowheads="1"/>
          </p:cNvSpPr>
          <p:nvPr/>
        </p:nvSpPr>
        <p:spPr bwMode="auto">
          <a:xfrm>
            <a:off x="5029200" y="2209800"/>
            <a:ext cx="3200400" cy="396875"/>
          </a:xfrm>
          <a:prstGeom prst="rect">
            <a:avLst/>
          </a:prstGeom>
          <a:noFill/>
          <a:ln w="9525" algn="ctr">
            <a:noFill/>
            <a:miter lim="800000"/>
            <a:headEnd/>
            <a:tailEnd/>
          </a:ln>
        </p:spPr>
        <p:txBody>
          <a:bodyPr>
            <a:spAutoFit/>
          </a:bodyPr>
          <a:lstStyle/>
          <a:p>
            <a:pPr>
              <a:spcBef>
                <a:spcPct val="50000"/>
              </a:spcBef>
            </a:pPr>
            <a:endParaRPr lang="en-US" dirty="0"/>
          </a:p>
        </p:txBody>
      </p:sp>
      <p:sp>
        <p:nvSpPr>
          <p:cNvPr id="27655" name="Text Box 11"/>
          <p:cNvSpPr txBox="1">
            <a:spLocks noChangeArrowheads="1"/>
          </p:cNvSpPr>
          <p:nvPr/>
        </p:nvSpPr>
        <p:spPr bwMode="auto">
          <a:xfrm>
            <a:off x="6034088" y="2209800"/>
            <a:ext cx="1563687" cy="396875"/>
          </a:xfrm>
          <a:prstGeom prst="rect">
            <a:avLst/>
          </a:prstGeom>
          <a:noFill/>
          <a:ln w="9525" algn="ctr">
            <a:noFill/>
            <a:miter lim="800000"/>
            <a:headEnd/>
            <a:tailEnd/>
          </a:ln>
        </p:spPr>
        <p:txBody>
          <a:bodyPr wrap="none">
            <a:spAutoFit/>
          </a:bodyPr>
          <a:lstStyle/>
          <a:p>
            <a:r>
              <a:rPr lang="en-US" i="1" u="sng" dirty="0"/>
              <a:t>Effectiveness</a:t>
            </a:r>
          </a:p>
        </p:txBody>
      </p:sp>
      <p:sp>
        <p:nvSpPr>
          <p:cNvPr id="27656" name="Text Box 12"/>
          <p:cNvSpPr txBox="1">
            <a:spLocks noChangeArrowheads="1"/>
          </p:cNvSpPr>
          <p:nvPr/>
        </p:nvSpPr>
        <p:spPr bwMode="auto">
          <a:xfrm rot="3386235">
            <a:off x="3979863" y="3260725"/>
            <a:ext cx="3409950" cy="396875"/>
          </a:xfrm>
          <a:prstGeom prst="rect">
            <a:avLst/>
          </a:prstGeom>
          <a:noFill/>
          <a:ln w="9525" algn="ctr">
            <a:noFill/>
            <a:miter lim="800000"/>
            <a:headEnd/>
            <a:tailEnd/>
          </a:ln>
        </p:spPr>
        <p:txBody>
          <a:bodyPr>
            <a:spAutoFit/>
          </a:bodyPr>
          <a:lstStyle/>
          <a:p>
            <a:pPr>
              <a:spcBef>
                <a:spcPct val="50000"/>
              </a:spcBef>
            </a:pPr>
            <a:r>
              <a:rPr lang="en-US" dirty="0"/>
              <a:t>Compact/Policies</a:t>
            </a:r>
          </a:p>
        </p:txBody>
      </p:sp>
      <p:sp>
        <p:nvSpPr>
          <p:cNvPr id="27657" name="Line 13"/>
          <p:cNvSpPr>
            <a:spLocks noChangeShapeType="1"/>
          </p:cNvSpPr>
          <p:nvPr/>
        </p:nvSpPr>
        <p:spPr bwMode="auto">
          <a:xfrm>
            <a:off x="4495800" y="2286000"/>
            <a:ext cx="2057400" cy="2819400"/>
          </a:xfrm>
          <a:prstGeom prst="line">
            <a:avLst/>
          </a:prstGeom>
          <a:noFill/>
          <a:ln w="9525">
            <a:solidFill>
              <a:srgbClr val="000000"/>
            </a:solidFill>
            <a:round/>
            <a:headEnd/>
            <a:tailEnd type="triangle" w="med" len="med"/>
          </a:ln>
        </p:spPr>
        <p:txBody>
          <a:bodyPr/>
          <a:lstStyle/>
          <a:p>
            <a:endParaRPr lang="en-US" dirty="0"/>
          </a:p>
        </p:txBody>
      </p:sp>
      <p:sp>
        <p:nvSpPr>
          <p:cNvPr id="27658" name="Text Box 14"/>
          <p:cNvSpPr txBox="1">
            <a:spLocks noChangeArrowheads="1"/>
          </p:cNvSpPr>
          <p:nvPr/>
        </p:nvSpPr>
        <p:spPr bwMode="auto">
          <a:xfrm>
            <a:off x="7010400" y="4953000"/>
            <a:ext cx="1852613" cy="396875"/>
          </a:xfrm>
          <a:prstGeom prst="rect">
            <a:avLst/>
          </a:prstGeom>
          <a:noFill/>
          <a:ln w="9525" algn="ctr">
            <a:noFill/>
            <a:miter lim="800000"/>
            <a:headEnd/>
            <a:tailEnd/>
          </a:ln>
        </p:spPr>
        <p:txBody>
          <a:bodyPr>
            <a:spAutoFit/>
          </a:bodyPr>
          <a:lstStyle/>
          <a:p>
            <a:r>
              <a:rPr lang="en-US" dirty="0"/>
              <a:t>Health Systems</a:t>
            </a:r>
          </a:p>
        </p:txBody>
      </p:sp>
      <p:sp>
        <p:nvSpPr>
          <p:cNvPr id="27659" name="Text Box 15"/>
          <p:cNvSpPr txBox="1">
            <a:spLocks noChangeArrowheads="1"/>
          </p:cNvSpPr>
          <p:nvPr/>
        </p:nvSpPr>
        <p:spPr bwMode="auto">
          <a:xfrm>
            <a:off x="304800" y="5029200"/>
            <a:ext cx="1981200" cy="396875"/>
          </a:xfrm>
          <a:prstGeom prst="rect">
            <a:avLst/>
          </a:prstGeom>
          <a:noFill/>
          <a:ln w="9525" algn="ctr">
            <a:noFill/>
            <a:miter lim="800000"/>
            <a:headEnd/>
            <a:tailEnd/>
          </a:ln>
        </p:spPr>
        <p:txBody>
          <a:bodyPr>
            <a:spAutoFit/>
          </a:bodyPr>
          <a:lstStyle/>
          <a:p>
            <a:pPr>
              <a:spcBef>
                <a:spcPct val="50000"/>
              </a:spcBef>
            </a:pPr>
            <a:r>
              <a:rPr lang="en-US" dirty="0"/>
              <a:t>Consumers</a:t>
            </a:r>
          </a:p>
        </p:txBody>
      </p:sp>
      <p:sp>
        <p:nvSpPr>
          <p:cNvPr id="27660" name="Text Box 16"/>
          <p:cNvSpPr txBox="1">
            <a:spLocks noChangeArrowheads="1"/>
          </p:cNvSpPr>
          <p:nvPr/>
        </p:nvSpPr>
        <p:spPr bwMode="auto">
          <a:xfrm>
            <a:off x="2819400" y="5470525"/>
            <a:ext cx="2971800" cy="396875"/>
          </a:xfrm>
          <a:prstGeom prst="rect">
            <a:avLst/>
          </a:prstGeom>
          <a:noFill/>
          <a:ln w="9525" algn="ctr">
            <a:noFill/>
            <a:miter lim="800000"/>
            <a:headEnd/>
            <a:tailEnd/>
          </a:ln>
        </p:spPr>
        <p:txBody>
          <a:bodyPr>
            <a:spAutoFit/>
          </a:bodyPr>
          <a:lstStyle/>
          <a:p>
            <a:pPr>
              <a:spcBef>
                <a:spcPct val="50000"/>
              </a:spcBef>
            </a:pPr>
            <a:r>
              <a:rPr lang="en-US" dirty="0"/>
              <a:t>Marketplace</a:t>
            </a:r>
          </a:p>
        </p:txBody>
      </p:sp>
      <p:sp>
        <p:nvSpPr>
          <p:cNvPr id="27661" name="Line 17"/>
          <p:cNvSpPr>
            <a:spLocks noChangeShapeType="1"/>
          </p:cNvSpPr>
          <p:nvPr/>
        </p:nvSpPr>
        <p:spPr bwMode="auto">
          <a:xfrm>
            <a:off x="2438400" y="5486400"/>
            <a:ext cx="3810000" cy="0"/>
          </a:xfrm>
          <a:prstGeom prst="line">
            <a:avLst/>
          </a:prstGeom>
          <a:noFill/>
          <a:ln w="9525">
            <a:solidFill>
              <a:srgbClr val="000000"/>
            </a:solidFill>
            <a:round/>
            <a:headEnd/>
            <a:tailEnd type="triangle" w="med" len="med"/>
          </a:ln>
        </p:spPr>
        <p:txBody>
          <a:bodyPr/>
          <a:lstStyle/>
          <a:p>
            <a:endParaRPr lang="en-US" dirty="0"/>
          </a:p>
        </p:txBody>
      </p:sp>
      <p:sp>
        <p:nvSpPr>
          <p:cNvPr id="27662" name="Text Box 18"/>
          <p:cNvSpPr txBox="1">
            <a:spLocks noChangeArrowheads="1"/>
          </p:cNvSpPr>
          <p:nvPr/>
        </p:nvSpPr>
        <p:spPr bwMode="auto">
          <a:xfrm>
            <a:off x="685800" y="6248400"/>
            <a:ext cx="7315200" cy="274638"/>
          </a:xfrm>
          <a:prstGeom prst="rect">
            <a:avLst/>
          </a:prstGeom>
          <a:noFill/>
          <a:ln w="9525" algn="ctr">
            <a:noFill/>
            <a:miter lim="800000"/>
            <a:headEnd/>
            <a:tailEnd/>
          </a:ln>
        </p:spPr>
        <p:txBody>
          <a:bodyPr>
            <a:spAutoFit/>
          </a:bodyPr>
          <a:lstStyle/>
          <a:p>
            <a:pPr>
              <a:spcBef>
                <a:spcPct val="50000"/>
              </a:spcBef>
            </a:pPr>
            <a:r>
              <a:rPr lang="en-US" sz="1200" dirty="0"/>
              <a:t>Adapted from World Development Report, World Bank 2004.</a:t>
            </a:r>
          </a:p>
        </p:txBody>
      </p:sp>
      <p:sp>
        <p:nvSpPr>
          <p:cNvPr id="27663" name="Text Box 20"/>
          <p:cNvSpPr txBox="1">
            <a:spLocks noChangeArrowheads="1"/>
          </p:cNvSpPr>
          <p:nvPr/>
        </p:nvSpPr>
        <p:spPr bwMode="auto">
          <a:xfrm rot="-3240738">
            <a:off x="1160463" y="3335337"/>
            <a:ext cx="3409950" cy="396875"/>
          </a:xfrm>
          <a:prstGeom prst="rect">
            <a:avLst/>
          </a:prstGeom>
          <a:noFill/>
          <a:ln w="9525" algn="ctr">
            <a:noFill/>
            <a:miter lim="800000"/>
            <a:headEnd/>
            <a:tailEnd/>
          </a:ln>
        </p:spPr>
        <p:txBody>
          <a:bodyPr>
            <a:spAutoFit/>
          </a:bodyPr>
          <a:lstStyle/>
          <a:p>
            <a:pPr>
              <a:spcBef>
                <a:spcPct val="50000"/>
              </a:spcBef>
            </a:pPr>
            <a:r>
              <a:rPr lang="en-US" dirty="0"/>
              <a:t>Civil Society/Voice</a:t>
            </a:r>
          </a:p>
        </p:txBody>
      </p:sp>
      <p:sp>
        <p:nvSpPr>
          <p:cNvPr id="27664" name="Text Box 23"/>
          <p:cNvSpPr txBox="1">
            <a:spLocks noChangeArrowheads="1"/>
          </p:cNvSpPr>
          <p:nvPr/>
        </p:nvSpPr>
        <p:spPr bwMode="auto">
          <a:xfrm>
            <a:off x="990600" y="304800"/>
            <a:ext cx="7696200" cy="519113"/>
          </a:xfrm>
          <a:prstGeom prst="rect">
            <a:avLst/>
          </a:prstGeom>
          <a:noFill/>
          <a:ln w="9525" algn="ctr">
            <a:noFill/>
            <a:miter lim="800000"/>
            <a:headEnd/>
            <a:tailEnd/>
          </a:ln>
        </p:spPr>
        <p:txBody>
          <a:bodyPr>
            <a:spAutoFit/>
          </a:bodyPr>
          <a:lstStyle/>
          <a:p>
            <a:pPr>
              <a:spcBef>
                <a:spcPct val="50000"/>
              </a:spcBef>
            </a:pPr>
            <a:r>
              <a:rPr lang="en-US" sz="2800" b="1" dirty="0">
                <a:solidFill>
                  <a:schemeClr val="tx2"/>
                </a:solidFill>
              </a:rPr>
              <a:t>ELEMENTS OF STATE BUILDING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0" y="0"/>
            <a:ext cx="9144000" cy="6629400"/>
          </a:xfrm>
          <a:prstGeom prst="rect">
            <a:avLst/>
          </a:prstGeom>
          <a:solidFill>
            <a:schemeClr val="accent1"/>
          </a:solid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a:t>
            </a:r>
            <a:endParaRPr lang="en-US" dirty="0"/>
          </a:p>
        </p:txBody>
      </p:sp>
      <p:sp>
        <p:nvSpPr>
          <p:cNvPr id="3" name="Content Placeholder 2"/>
          <p:cNvSpPr>
            <a:spLocks noGrp="1"/>
          </p:cNvSpPr>
          <p:nvPr>
            <p:ph idx="1"/>
          </p:nvPr>
        </p:nvSpPr>
        <p:spPr/>
        <p:txBody>
          <a:bodyPr/>
          <a:lstStyle/>
          <a:p>
            <a:r>
              <a:rPr lang="en-US" dirty="0" smtClean="0"/>
              <a:t>National health strategy  and a lot of other documents are  in place</a:t>
            </a:r>
          </a:p>
          <a:p>
            <a:r>
              <a:rPr lang="en-US" dirty="0" smtClean="0"/>
              <a:t>There has been a lot of effort  towards improving the building blocks</a:t>
            </a:r>
          </a:p>
          <a:p>
            <a:r>
              <a:rPr lang="en-US" dirty="0" smtClean="0"/>
              <a:t>Competency based continuing education for health personnel</a:t>
            </a:r>
          </a:p>
          <a:p>
            <a:r>
              <a:rPr lang="en-US" b="1" dirty="0" smtClean="0">
                <a:solidFill>
                  <a:srgbClr val="FF0000"/>
                </a:solidFill>
              </a:rPr>
              <a:t>The health system is still  largely dependant on donor funding</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4426738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ED150874-E2A0-492E-92B4-D137DC759167}" type="slidenum">
              <a:rPr lang="en-US">
                <a:solidFill>
                  <a:srgbClr val="04617B">
                    <a:shade val="90000"/>
                  </a:srgbClr>
                </a:solidFill>
                <a:cs typeface="Arial" charset="0"/>
              </a:rPr>
              <a:pPr>
                <a:defRPr/>
              </a:pPr>
              <a:t>49</a:t>
            </a:fld>
            <a:endParaRPr lang="en-US">
              <a:solidFill>
                <a:srgbClr val="04617B">
                  <a:shade val="90000"/>
                </a:srgbClr>
              </a:solidFill>
              <a:cs typeface="Arial" charset="0"/>
            </a:endParaRPr>
          </a:p>
        </p:txBody>
      </p:sp>
      <p:sp>
        <p:nvSpPr>
          <p:cNvPr id="13315" name="Text Box 3"/>
          <p:cNvSpPr txBox="1">
            <a:spLocks noChangeArrowheads="1"/>
          </p:cNvSpPr>
          <p:nvPr/>
        </p:nvSpPr>
        <p:spPr bwMode="auto">
          <a:xfrm>
            <a:off x="762000" y="3138488"/>
            <a:ext cx="2895600"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Health workforce      </a:t>
            </a:r>
            <a:endParaRPr lang="en-US" sz="1500" b="1" smtClean="0">
              <a:solidFill>
                <a:prstClr val="black"/>
              </a:solidFill>
            </a:endParaRPr>
          </a:p>
        </p:txBody>
      </p:sp>
      <p:sp>
        <p:nvSpPr>
          <p:cNvPr id="13316" name="Text Box 4"/>
          <p:cNvSpPr txBox="1">
            <a:spLocks noChangeArrowheads="1"/>
          </p:cNvSpPr>
          <p:nvPr/>
        </p:nvSpPr>
        <p:spPr bwMode="auto">
          <a:xfrm>
            <a:off x="762000" y="4967288"/>
            <a:ext cx="2895600"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Financing</a:t>
            </a:r>
          </a:p>
        </p:txBody>
      </p:sp>
      <p:sp>
        <p:nvSpPr>
          <p:cNvPr id="13317" name="Text Box 6"/>
          <p:cNvSpPr txBox="1">
            <a:spLocks noChangeArrowheads="1"/>
          </p:cNvSpPr>
          <p:nvPr/>
        </p:nvSpPr>
        <p:spPr bwMode="auto">
          <a:xfrm>
            <a:off x="381000" y="1447800"/>
            <a:ext cx="335280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0" hangingPunct="0">
              <a:spcBef>
                <a:spcPct val="50000"/>
              </a:spcBef>
            </a:pPr>
            <a:r>
              <a:rPr lang="en-US" b="1" smtClean="0">
                <a:solidFill>
                  <a:prstClr val="black"/>
                </a:solidFill>
              </a:rPr>
              <a:t>SYSTEM BUILDING BLOCKS</a:t>
            </a:r>
          </a:p>
        </p:txBody>
      </p:sp>
      <p:sp>
        <p:nvSpPr>
          <p:cNvPr id="13318" name="Text Box 8"/>
          <p:cNvSpPr txBox="1">
            <a:spLocks noChangeArrowheads="1"/>
          </p:cNvSpPr>
          <p:nvPr/>
        </p:nvSpPr>
        <p:spPr bwMode="auto">
          <a:xfrm>
            <a:off x="7239000" y="3505200"/>
            <a:ext cx="1905000" cy="36671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Health </a:t>
            </a:r>
          </a:p>
        </p:txBody>
      </p:sp>
      <p:sp>
        <p:nvSpPr>
          <p:cNvPr id="13319" name="Text Box 9"/>
          <p:cNvSpPr txBox="1">
            <a:spLocks noChangeArrowheads="1"/>
          </p:cNvSpPr>
          <p:nvPr/>
        </p:nvSpPr>
        <p:spPr bwMode="auto">
          <a:xfrm>
            <a:off x="6705600" y="2057400"/>
            <a:ext cx="2133600" cy="36671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Responsiveness</a:t>
            </a:r>
          </a:p>
        </p:txBody>
      </p:sp>
      <p:sp>
        <p:nvSpPr>
          <p:cNvPr id="13320" name="Text Box 10"/>
          <p:cNvSpPr txBox="1">
            <a:spLocks noChangeArrowheads="1"/>
          </p:cNvSpPr>
          <p:nvPr/>
        </p:nvSpPr>
        <p:spPr bwMode="auto">
          <a:xfrm>
            <a:off x="6781800" y="5029200"/>
            <a:ext cx="1905000" cy="64135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Financial protection</a:t>
            </a:r>
          </a:p>
        </p:txBody>
      </p:sp>
      <p:sp>
        <p:nvSpPr>
          <p:cNvPr id="13321" name="Text Box 11"/>
          <p:cNvSpPr txBox="1">
            <a:spLocks noChangeArrowheads="1"/>
          </p:cNvSpPr>
          <p:nvPr/>
        </p:nvSpPr>
        <p:spPr bwMode="auto">
          <a:xfrm>
            <a:off x="5715000" y="1371600"/>
            <a:ext cx="2890838" cy="6413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GOALS OF HEALTH SYSTEM </a:t>
            </a:r>
          </a:p>
        </p:txBody>
      </p:sp>
      <p:sp>
        <p:nvSpPr>
          <p:cNvPr id="13322" name="AutoShape 13"/>
          <p:cNvSpPr>
            <a:spLocks noChangeArrowheads="1"/>
          </p:cNvSpPr>
          <p:nvPr/>
        </p:nvSpPr>
        <p:spPr bwMode="auto">
          <a:xfrm rot="5400000">
            <a:off x="2713832" y="3382168"/>
            <a:ext cx="3498850" cy="39211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accent1"/>
          </a:solidFill>
          <a:ln w="9525">
            <a:solidFill>
              <a:schemeClr val="tx1"/>
            </a:solidFill>
            <a:miter lim="800000"/>
            <a:headEnd/>
            <a:tailEnd/>
          </a:ln>
        </p:spPr>
        <p:txBody>
          <a:bodyPr wrap="none" anchor="ctr"/>
          <a:lstStyle/>
          <a:p>
            <a:pPr eaLnBrk="0" hangingPunct="0"/>
            <a:endParaRPr lang="en-US" smtClean="0">
              <a:solidFill>
                <a:prstClr val="black"/>
              </a:solidFill>
              <a:latin typeface="Arial" charset="0"/>
            </a:endParaRPr>
          </a:p>
        </p:txBody>
      </p:sp>
      <p:sp>
        <p:nvSpPr>
          <p:cNvPr id="13323" name="AutoShape 14"/>
          <p:cNvSpPr>
            <a:spLocks noChangeArrowheads="1"/>
          </p:cNvSpPr>
          <p:nvPr/>
        </p:nvSpPr>
        <p:spPr bwMode="auto">
          <a:xfrm rot="5400000">
            <a:off x="5391150" y="3486150"/>
            <a:ext cx="2847975" cy="542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CC66"/>
          </a:solidFill>
          <a:ln w="9525">
            <a:solidFill>
              <a:schemeClr val="tx1"/>
            </a:solidFill>
            <a:miter lim="800000"/>
            <a:headEnd/>
            <a:tailEnd/>
          </a:ln>
        </p:spPr>
        <p:txBody>
          <a:bodyPr wrap="none" anchor="ctr"/>
          <a:lstStyle/>
          <a:p>
            <a:pPr eaLnBrk="0" hangingPunct="0"/>
            <a:endParaRPr lang="en-US" smtClean="0">
              <a:solidFill>
                <a:prstClr val="black"/>
              </a:solidFill>
              <a:latin typeface="Arial" charset="0"/>
            </a:endParaRPr>
          </a:p>
        </p:txBody>
      </p:sp>
      <p:sp>
        <p:nvSpPr>
          <p:cNvPr id="13324" name="Text Box 15"/>
          <p:cNvSpPr txBox="1">
            <a:spLocks noChangeArrowheads="1"/>
          </p:cNvSpPr>
          <p:nvPr/>
        </p:nvSpPr>
        <p:spPr bwMode="auto">
          <a:xfrm>
            <a:off x="4724400" y="2438400"/>
            <a:ext cx="1676400" cy="366713"/>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Coverage</a:t>
            </a:r>
          </a:p>
        </p:txBody>
      </p:sp>
      <p:sp>
        <p:nvSpPr>
          <p:cNvPr id="13325" name="Text Box 16"/>
          <p:cNvSpPr txBox="1">
            <a:spLocks noChangeArrowheads="1"/>
          </p:cNvSpPr>
          <p:nvPr/>
        </p:nvSpPr>
        <p:spPr bwMode="auto">
          <a:xfrm>
            <a:off x="4638675" y="4621213"/>
            <a:ext cx="1762125" cy="64135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Provider performance</a:t>
            </a:r>
            <a:endParaRPr lang="en-US" sz="1500" b="1" smtClean="0">
              <a:solidFill>
                <a:prstClr val="black"/>
              </a:solidFill>
            </a:endParaRPr>
          </a:p>
        </p:txBody>
      </p:sp>
      <p:sp>
        <p:nvSpPr>
          <p:cNvPr id="13326" name="Text Box 17"/>
          <p:cNvSpPr txBox="1">
            <a:spLocks noChangeArrowheads="1"/>
          </p:cNvSpPr>
          <p:nvPr/>
        </p:nvSpPr>
        <p:spPr bwMode="auto">
          <a:xfrm rot="10800000">
            <a:off x="152400" y="2057400"/>
            <a:ext cx="457200" cy="32766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Information Support</a:t>
            </a:r>
          </a:p>
        </p:txBody>
      </p:sp>
      <p:sp>
        <p:nvSpPr>
          <p:cNvPr id="13327" name="AutoShape 19"/>
          <p:cNvSpPr>
            <a:spLocks noChangeArrowheads="1"/>
          </p:cNvSpPr>
          <p:nvPr/>
        </p:nvSpPr>
        <p:spPr bwMode="auto">
          <a:xfrm rot="5400000">
            <a:off x="572294" y="3163094"/>
            <a:ext cx="227012" cy="304800"/>
          </a:xfrm>
          <a:prstGeom prst="upArrow">
            <a:avLst>
              <a:gd name="adj1" fmla="val 50000"/>
              <a:gd name="adj2" fmla="val 33567"/>
            </a:avLst>
          </a:prstGeom>
          <a:solidFill>
            <a:srgbClr val="FFFFCC"/>
          </a:solidFill>
          <a:ln w="9525">
            <a:solidFill>
              <a:schemeClr val="tx1"/>
            </a:solidFill>
            <a:miter lim="800000"/>
            <a:headEnd/>
            <a:tailEnd/>
          </a:ln>
        </p:spPr>
        <p:txBody>
          <a:bodyPr wrap="none" anchor="ctr"/>
          <a:lstStyle/>
          <a:p>
            <a:pPr eaLnBrk="0" hangingPunct="0"/>
            <a:endParaRPr lang="en-US" smtClean="0">
              <a:solidFill>
                <a:prstClr val="black"/>
              </a:solidFill>
              <a:latin typeface="Arial" charset="0"/>
            </a:endParaRPr>
          </a:p>
        </p:txBody>
      </p:sp>
      <p:sp>
        <p:nvSpPr>
          <p:cNvPr id="13328" name="WordArt 22"/>
          <p:cNvSpPr>
            <a:spLocks noChangeArrowheads="1" noChangeShapeType="1" noTextEdit="1"/>
          </p:cNvSpPr>
          <p:nvPr/>
        </p:nvSpPr>
        <p:spPr bwMode="auto">
          <a:xfrm>
            <a:off x="838200" y="914400"/>
            <a:ext cx="7315200" cy="914400"/>
          </a:xfrm>
          <a:prstGeom prst="rect">
            <a:avLst/>
          </a:prstGeom>
        </p:spPr>
        <p:txBody>
          <a:bodyPr spcFirstLastPara="1" wrap="none" fromWordArt="1">
            <a:prstTxWarp prst="textArchUp">
              <a:avLst>
                <a:gd name="adj" fmla="val 10800004"/>
              </a:avLst>
            </a:prstTxWarp>
          </a:bodyPr>
          <a:lstStyle/>
          <a:p>
            <a:pPr algn="ctr" eaLnBrk="0" hangingPunct="0"/>
            <a:r>
              <a:rPr lang="en-US" b="1" kern="10" smtClean="0">
                <a:ln w="9525">
                  <a:solidFill>
                    <a:srgbClr val="000000"/>
                  </a:solidFill>
                  <a:round/>
                  <a:headEnd/>
                  <a:tailEnd/>
                </a:ln>
                <a:solidFill>
                  <a:srgbClr val="85DFD0"/>
                </a:solidFill>
                <a:latin typeface="Arial Black"/>
              </a:rPr>
              <a:t>Social Determinants of Health  </a:t>
            </a:r>
          </a:p>
        </p:txBody>
      </p:sp>
      <p:sp>
        <p:nvSpPr>
          <p:cNvPr id="13329" name="Text Box 23"/>
          <p:cNvSpPr txBox="1">
            <a:spLocks noChangeArrowheads="1"/>
          </p:cNvSpPr>
          <p:nvPr/>
        </p:nvSpPr>
        <p:spPr bwMode="auto">
          <a:xfrm>
            <a:off x="838200" y="0"/>
            <a:ext cx="7315200" cy="466725"/>
          </a:xfrm>
          <a:prstGeom prst="rect">
            <a:avLst/>
          </a:prstGeom>
          <a:solidFill>
            <a:schemeClr val="folHlink"/>
          </a:solidFill>
          <a:ln w="9525">
            <a:solidFill>
              <a:schemeClr val="accent2"/>
            </a:solidFill>
            <a:miter lim="800000"/>
            <a:headEnd/>
            <a:tailEnd/>
          </a:ln>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white"/>
                </a:solidFill>
              </a:rPr>
              <a:t>HEALTH SYSTEM CONCEPTUAL FRAMEWORK</a:t>
            </a:r>
          </a:p>
        </p:txBody>
      </p:sp>
      <p:sp>
        <p:nvSpPr>
          <p:cNvPr id="13330" name="Text Box 25"/>
          <p:cNvSpPr txBox="1">
            <a:spLocks noChangeArrowheads="1"/>
          </p:cNvSpPr>
          <p:nvPr/>
        </p:nvSpPr>
        <p:spPr bwMode="auto">
          <a:xfrm>
            <a:off x="708025" y="5805488"/>
            <a:ext cx="7978775" cy="36671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Equity</a:t>
            </a:r>
          </a:p>
        </p:txBody>
      </p:sp>
      <p:sp>
        <p:nvSpPr>
          <p:cNvPr id="13331" name="AutoShape 26"/>
          <p:cNvSpPr>
            <a:spLocks noChangeArrowheads="1"/>
          </p:cNvSpPr>
          <p:nvPr/>
        </p:nvSpPr>
        <p:spPr bwMode="auto">
          <a:xfrm rot="5400000">
            <a:off x="572293" y="4990307"/>
            <a:ext cx="227013" cy="304800"/>
          </a:xfrm>
          <a:prstGeom prst="upArrow">
            <a:avLst>
              <a:gd name="adj1" fmla="val 50000"/>
              <a:gd name="adj2" fmla="val 33566"/>
            </a:avLst>
          </a:prstGeom>
          <a:solidFill>
            <a:srgbClr val="FFFFCC"/>
          </a:solidFill>
          <a:ln w="9525">
            <a:solidFill>
              <a:schemeClr val="tx1"/>
            </a:solidFill>
            <a:miter lim="800000"/>
            <a:headEnd/>
            <a:tailEnd/>
          </a:ln>
        </p:spPr>
        <p:txBody>
          <a:bodyPr wrap="none" anchor="ctr"/>
          <a:lstStyle/>
          <a:p>
            <a:pPr eaLnBrk="0" hangingPunct="0"/>
            <a:endParaRPr lang="en-US" smtClean="0">
              <a:solidFill>
                <a:prstClr val="black"/>
              </a:solidFill>
              <a:latin typeface="Arial" charset="0"/>
            </a:endParaRPr>
          </a:p>
        </p:txBody>
      </p:sp>
      <p:sp>
        <p:nvSpPr>
          <p:cNvPr id="13332" name="Text Box 28"/>
          <p:cNvSpPr txBox="1">
            <a:spLocks noChangeArrowheads="1"/>
          </p:cNvSpPr>
          <p:nvPr/>
        </p:nvSpPr>
        <p:spPr bwMode="auto">
          <a:xfrm>
            <a:off x="762000" y="3946525"/>
            <a:ext cx="2895600"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Medical products, technology</a:t>
            </a:r>
          </a:p>
        </p:txBody>
      </p:sp>
      <p:sp>
        <p:nvSpPr>
          <p:cNvPr id="13333" name="Text Box 29"/>
          <p:cNvSpPr txBox="1">
            <a:spLocks noChangeArrowheads="1"/>
          </p:cNvSpPr>
          <p:nvPr/>
        </p:nvSpPr>
        <p:spPr bwMode="auto">
          <a:xfrm>
            <a:off x="4724400" y="3173413"/>
            <a:ext cx="1828800" cy="36671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Quality, safety</a:t>
            </a:r>
          </a:p>
        </p:txBody>
      </p:sp>
      <p:sp>
        <p:nvSpPr>
          <p:cNvPr id="13334" name="Text Box 30"/>
          <p:cNvSpPr txBox="1">
            <a:spLocks noChangeArrowheads="1"/>
          </p:cNvSpPr>
          <p:nvPr/>
        </p:nvSpPr>
        <p:spPr bwMode="auto">
          <a:xfrm>
            <a:off x="4648200" y="3859213"/>
            <a:ext cx="1752600" cy="36671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Efficiency</a:t>
            </a:r>
          </a:p>
        </p:txBody>
      </p:sp>
      <p:sp>
        <p:nvSpPr>
          <p:cNvPr id="13335" name="Text Box 31"/>
          <p:cNvSpPr txBox="1">
            <a:spLocks noChangeArrowheads="1"/>
          </p:cNvSpPr>
          <p:nvPr/>
        </p:nvSpPr>
        <p:spPr bwMode="auto">
          <a:xfrm rot="10800000">
            <a:off x="3733800" y="2057400"/>
            <a:ext cx="457200" cy="32766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Service provision</a:t>
            </a:r>
          </a:p>
        </p:txBody>
      </p:sp>
      <p:sp>
        <p:nvSpPr>
          <p:cNvPr id="13336" name="AutoShape 20"/>
          <p:cNvSpPr>
            <a:spLocks noChangeArrowheads="1"/>
          </p:cNvSpPr>
          <p:nvPr/>
        </p:nvSpPr>
        <p:spPr bwMode="auto">
          <a:xfrm rot="5400000">
            <a:off x="572293" y="4075907"/>
            <a:ext cx="227013" cy="304800"/>
          </a:xfrm>
          <a:prstGeom prst="upArrow">
            <a:avLst>
              <a:gd name="adj1" fmla="val 50000"/>
              <a:gd name="adj2" fmla="val 33566"/>
            </a:avLst>
          </a:prstGeom>
          <a:solidFill>
            <a:srgbClr val="FFFFCC"/>
          </a:solidFill>
          <a:ln w="9525">
            <a:solidFill>
              <a:schemeClr val="tx1"/>
            </a:solidFill>
            <a:miter lim="800000"/>
            <a:headEnd/>
            <a:tailEnd/>
          </a:ln>
        </p:spPr>
        <p:txBody>
          <a:bodyPr wrap="none" anchor="ctr"/>
          <a:lstStyle/>
          <a:p>
            <a:pPr eaLnBrk="0" hangingPunct="0"/>
            <a:endParaRPr lang="en-US" smtClean="0">
              <a:solidFill>
                <a:prstClr val="black"/>
              </a:solidFill>
              <a:latin typeface="Arial" charset="0"/>
            </a:endParaRPr>
          </a:p>
        </p:txBody>
      </p:sp>
      <p:sp>
        <p:nvSpPr>
          <p:cNvPr id="13337" name="AutoShape 27"/>
          <p:cNvSpPr>
            <a:spLocks noChangeArrowheads="1"/>
          </p:cNvSpPr>
          <p:nvPr/>
        </p:nvSpPr>
        <p:spPr bwMode="auto">
          <a:xfrm rot="5400000">
            <a:off x="496094" y="2248694"/>
            <a:ext cx="227012" cy="304800"/>
          </a:xfrm>
          <a:prstGeom prst="upArrow">
            <a:avLst>
              <a:gd name="adj1" fmla="val 50000"/>
              <a:gd name="adj2" fmla="val 33567"/>
            </a:avLst>
          </a:prstGeom>
          <a:solidFill>
            <a:srgbClr val="FFFFCC"/>
          </a:solidFill>
          <a:ln w="9525">
            <a:solidFill>
              <a:schemeClr val="tx1"/>
            </a:solidFill>
            <a:miter lim="800000"/>
            <a:headEnd/>
            <a:tailEnd/>
          </a:ln>
        </p:spPr>
        <p:txBody>
          <a:bodyPr wrap="none" anchor="ctr"/>
          <a:lstStyle/>
          <a:p>
            <a:pPr eaLnBrk="0" hangingPunct="0"/>
            <a:endParaRPr lang="en-US" smtClean="0">
              <a:solidFill>
                <a:prstClr val="black"/>
              </a:solidFill>
              <a:latin typeface="Arial" charset="0"/>
            </a:endParaRPr>
          </a:p>
        </p:txBody>
      </p:sp>
      <p:sp>
        <p:nvSpPr>
          <p:cNvPr id="216066" name="Text Box 2"/>
          <p:cNvSpPr txBox="1">
            <a:spLocks noChangeArrowheads="1"/>
          </p:cNvSpPr>
          <p:nvPr/>
        </p:nvSpPr>
        <p:spPr bwMode="auto">
          <a:xfrm>
            <a:off x="762000" y="2101850"/>
            <a:ext cx="2895600"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0" hangingPunct="0">
              <a:spcBef>
                <a:spcPct val="50000"/>
              </a:spcBef>
            </a:pPr>
            <a:r>
              <a:rPr lang="en-US" b="1" smtClean="0">
                <a:solidFill>
                  <a:prstClr val="black"/>
                </a:solidFill>
              </a:rPr>
              <a:t>Governance &amp; leadership</a:t>
            </a:r>
          </a:p>
        </p:txBody>
      </p:sp>
    </p:spTree>
    <p:extLst>
      <p:ext uri="{BB962C8B-B14F-4D97-AF65-F5344CB8AC3E}">
        <p14:creationId xmlns:p14="http://schemas.microsoft.com/office/powerpoint/2010/main" val="1922602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1000" fill="hold"/>
                                        <p:tgtEl>
                                          <p:spTgt spid="21606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ct val="20000"/>
              </a:spcBef>
            </a:pPr>
            <a:r>
              <a:rPr lang="en-US" sz="3200" b="1" dirty="0" smtClean="0">
                <a:latin typeface="CentaurMTStd-Bold,Bold"/>
                <a:ea typeface="+mn-ea"/>
                <a:cs typeface="+mn-cs"/>
              </a:rPr>
              <a:t>HEALTH SYSTEM STRENGTHENING</a:t>
            </a:r>
            <a:r>
              <a:rPr lang="en-US" sz="3200" b="1" dirty="0" smtClean="0">
                <a:solidFill>
                  <a:srgbClr val="FFFFFF"/>
                </a:solidFill>
                <a:latin typeface="CentaurMTStd-Bold,Bold"/>
                <a:ea typeface="+mn-ea"/>
                <a:cs typeface="+mn-cs"/>
              </a:rPr>
              <a:t/>
            </a:r>
            <a:br>
              <a:rPr lang="en-US" sz="3200" b="1" dirty="0" smtClean="0">
                <a:solidFill>
                  <a:srgbClr val="FFFFFF"/>
                </a:solidFill>
                <a:latin typeface="CentaurMTStd-Bold,Bold"/>
                <a:ea typeface="+mn-ea"/>
                <a:cs typeface="+mn-cs"/>
              </a:rPr>
            </a:br>
            <a:endParaRPr lang="en-US" dirty="0"/>
          </a:p>
        </p:txBody>
      </p:sp>
      <p:sp>
        <p:nvSpPr>
          <p:cNvPr id="3" name="Content Placeholder 2"/>
          <p:cNvSpPr>
            <a:spLocks noGrp="1"/>
          </p:cNvSpPr>
          <p:nvPr>
            <p:ph idx="1"/>
          </p:nvPr>
        </p:nvSpPr>
        <p:spPr/>
        <p:txBody>
          <a:bodyPr/>
          <a:lstStyle/>
          <a:p>
            <a:r>
              <a:rPr lang="en-GB" dirty="0">
                <a:latin typeface="Centaur"/>
              </a:rPr>
              <a:t>The various studies and surveys carried out </a:t>
            </a:r>
            <a:r>
              <a:rPr lang="en-GB" dirty="0" smtClean="0">
                <a:latin typeface="Centaur"/>
              </a:rPr>
              <a:t>in Zimbabwe </a:t>
            </a:r>
            <a:r>
              <a:rPr lang="en-GB" dirty="0">
                <a:latin typeface="Centaur"/>
              </a:rPr>
              <a:t>over the last three years point </a:t>
            </a:r>
            <a:r>
              <a:rPr lang="en-GB" dirty="0" smtClean="0">
                <a:latin typeface="Centaur"/>
              </a:rPr>
              <a:t>towards inadequacies </a:t>
            </a:r>
            <a:r>
              <a:rPr lang="en-GB" dirty="0">
                <a:latin typeface="Centaur"/>
              </a:rPr>
              <a:t>in the six health system </a:t>
            </a:r>
            <a:r>
              <a:rPr lang="en-GB" dirty="0" smtClean="0">
                <a:latin typeface="Centaur"/>
              </a:rPr>
              <a:t>building blocks:</a:t>
            </a:r>
          </a:p>
          <a:p>
            <a:r>
              <a:rPr lang="en-GB" dirty="0">
                <a:latin typeface="Centaur"/>
              </a:rPr>
              <a:t>T</a:t>
            </a:r>
            <a:r>
              <a:rPr lang="en-GB" dirty="0" smtClean="0">
                <a:latin typeface="Centaur"/>
              </a:rPr>
              <a:t>hese </a:t>
            </a:r>
            <a:r>
              <a:rPr lang="en-GB" dirty="0">
                <a:latin typeface="Centaur"/>
              </a:rPr>
              <a:t>are prerequisites for a </a:t>
            </a:r>
            <a:r>
              <a:rPr lang="en-GB" dirty="0" smtClean="0">
                <a:latin typeface="Centaur"/>
              </a:rPr>
              <a:t>functional health </a:t>
            </a:r>
            <a:r>
              <a:rPr lang="en-GB" dirty="0">
                <a:latin typeface="Centaur"/>
              </a:rPr>
              <a:t>delivery system</a:t>
            </a:r>
            <a:endParaRPr lang="en-GB" dirty="0"/>
          </a:p>
          <a:p>
            <a:endParaRPr lang="en-GB" dirty="0" smtClean="0">
              <a:latin typeface="Centaur"/>
            </a:endParaRPr>
          </a:p>
          <a:p>
            <a:endParaRPr lang="en-US" sz="2400" dirty="0"/>
          </a:p>
        </p:txBody>
      </p:sp>
    </p:spTree>
    <p:extLst>
      <p:ext uri="{BB962C8B-B14F-4D97-AF65-F5344CB8AC3E}">
        <p14:creationId xmlns:p14="http://schemas.microsoft.com/office/powerpoint/2010/main" val="12975148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noFill/>
          <a:ln>
            <a:solidFill>
              <a:schemeClr val="bg2"/>
            </a:solidFill>
          </a:ln>
        </p:spPr>
        <p:txBody>
          <a:bodyPr/>
          <a:lstStyle/>
          <a:p>
            <a:r>
              <a:rPr lang="en-US" b="1" u="sng" dirty="0" smtClean="0"/>
              <a:t>The Challenges of Global Health Governance </a:t>
            </a:r>
            <a:r>
              <a:rPr lang="en-US" sz="2400" dirty="0" smtClean="0"/>
              <a:t>Author: David P. Fidler, James Louis Calamaras Professor of Law, Indiana University School of Law Publisher Council on Foreign Relations Press  Release Date May 2010 </a:t>
            </a:r>
          </a:p>
          <a:p>
            <a:r>
              <a:rPr lang="en-US" sz="2800" b="1" dirty="0" smtClean="0">
                <a:solidFill>
                  <a:schemeClr val="tx1">
                    <a:lumMod val="95000"/>
                  </a:schemeClr>
                </a:solidFill>
                <a:hlinkClick r:id="rId2"/>
              </a:rPr>
              <a:t>The Future of Foreign Assistance Amid Global Economic and Financial Crisis</a:t>
            </a:r>
            <a:r>
              <a:rPr lang="en-US" sz="2800" b="1" dirty="0" smtClean="0">
                <a:solidFill>
                  <a:schemeClr val="tx1">
                    <a:lumMod val="95000"/>
                  </a:schemeClr>
                </a:solidFill>
              </a:rPr>
              <a:t> </a:t>
            </a:r>
            <a:r>
              <a:rPr lang="en-US" sz="2800" dirty="0" smtClean="0">
                <a:solidFill>
                  <a:schemeClr val="tx1">
                    <a:lumMod val="95000"/>
                  </a:schemeClr>
                </a:solidFill>
              </a:rPr>
              <a:t>Author: </a:t>
            </a:r>
            <a:r>
              <a:rPr lang="en-US" sz="2800" dirty="0" smtClean="0">
                <a:solidFill>
                  <a:schemeClr val="tx1">
                    <a:lumMod val="95000"/>
                  </a:schemeClr>
                </a:solidFill>
                <a:hlinkClick r:id="rId3"/>
              </a:rPr>
              <a:t>Laurie Garrett</a:t>
            </a:r>
            <a:r>
              <a:rPr lang="en-US" sz="2800" dirty="0" smtClean="0">
                <a:solidFill>
                  <a:schemeClr val="tx1">
                    <a:lumMod val="95000"/>
                  </a:schemeClr>
                </a:solidFill>
              </a:rPr>
              <a:t> January </a:t>
            </a:r>
            <a:r>
              <a:rPr lang="en-US" sz="2800" dirty="0" smtClean="0"/>
              <a:t>2009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REFERENCES</a:t>
            </a:r>
            <a:endParaRPr lang="en-US" dirty="0"/>
          </a:p>
        </p:txBody>
      </p:sp>
      <p:sp>
        <p:nvSpPr>
          <p:cNvPr id="3" name="Content Placeholder 2"/>
          <p:cNvSpPr>
            <a:spLocks noGrp="1"/>
          </p:cNvSpPr>
          <p:nvPr>
            <p:ph idx="1"/>
          </p:nvPr>
        </p:nvSpPr>
        <p:spPr/>
        <p:txBody>
          <a:bodyPr/>
          <a:lstStyle/>
          <a:p>
            <a:pPr lvl="0">
              <a:lnSpc>
                <a:spcPct val="115000"/>
              </a:lnSpc>
              <a:spcBef>
                <a:spcPts val="0"/>
              </a:spcBef>
              <a:spcAft>
                <a:spcPts val="1000"/>
              </a:spcAft>
              <a:buSzPts val="1000"/>
              <a:buFont typeface="Symbol"/>
              <a:buChar char=""/>
              <a:tabLst>
                <a:tab pos="457200" algn="l"/>
              </a:tabLst>
            </a:pPr>
            <a:r>
              <a:rPr lang="en-US" sz="1400" dirty="0">
                <a:effectLst/>
                <a:ea typeface="Times New Roman"/>
                <a:cs typeface="Times New Roman"/>
              </a:rPr>
              <a:t>Health system strengthening - current trends and challenges. Executive Board 128th session, Geneva, 17-25 January 2011. (EB128/37). Available at: http://apps.who.int/gb/ebwha/pdf_files/EB128/B128_37-en.pdf</a:t>
            </a:r>
            <a:endParaRPr lang="en-US" sz="1400" dirty="0">
              <a:effectLst/>
              <a:latin typeface="Calibri"/>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400" dirty="0">
                <a:effectLst/>
                <a:ea typeface="Times New Roman"/>
                <a:cs typeface="Times New Roman"/>
              </a:rPr>
              <a:t>Islam, M., ed. 2007. Health Systems Assessment Approach: A How-To Manual. Submitted to the U.S. Agency for International Development in collaboration with Health Systems 20/20, Partners for Health </a:t>
            </a:r>
            <a:r>
              <a:rPr lang="en-US" sz="1400" dirty="0" err="1">
                <a:effectLst/>
                <a:ea typeface="Times New Roman"/>
                <a:cs typeface="Times New Roman"/>
              </a:rPr>
              <a:t>Reformplus</a:t>
            </a:r>
            <a:r>
              <a:rPr lang="en-US" sz="1400" dirty="0">
                <a:effectLst/>
                <a:ea typeface="Times New Roman"/>
                <a:cs typeface="Times New Roman"/>
              </a:rPr>
              <a:t>, Quality Assurance Project, and Rational Pharmaceutical Management Plus. </a:t>
            </a:r>
            <a:endParaRPr lang="en-US" sz="1400" dirty="0">
              <a:effectLst/>
              <a:latin typeface="Calibri"/>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400" dirty="0">
                <a:effectLst/>
                <a:ea typeface="Times New Roman"/>
                <a:cs typeface="Times New Roman"/>
              </a:rPr>
              <a:t>Arlington, VA: Management Sciences for Health. Available at: http://www.healthsystems2020.org/content/resource/detail/528/</a:t>
            </a:r>
            <a:endParaRPr lang="en-US" sz="1400" dirty="0">
              <a:effectLst/>
              <a:latin typeface="Calibri"/>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400" dirty="0">
                <a:effectLst/>
                <a:ea typeface="Times New Roman"/>
                <a:cs typeface="Times New Roman"/>
              </a:rPr>
              <a:t>The world health report 2000: health systems: improving performance. Geneva, World Health Organization, 2000. Available at: http://www.who.int/whr/2000/en/whr00_en.pdf</a:t>
            </a:r>
            <a:endParaRPr lang="en-US" sz="1400" dirty="0">
              <a:effectLst/>
              <a:latin typeface="Calibri"/>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400" dirty="0">
                <a:effectLst/>
                <a:ea typeface="Times New Roman"/>
                <a:cs typeface="Times New Roman"/>
              </a:rPr>
              <a:t>WHO Terminology Information System [online glossary] http://www.who.int/health-systems-performance/docs/glossary.htm</a:t>
            </a:r>
            <a:endParaRPr lang="en-US" sz="1400" dirty="0">
              <a:effectLst/>
              <a:latin typeface="Calibri"/>
              <a:ea typeface="Calibri"/>
              <a:cs typeface="Times New Roman"/>
            </a:endParaRPr>
          </a:p>
          <a:p>
            <a:endParaRPr lang="en-US" dirty="0"/>
          </a:p>
        </p:txBody>
      </p:sp>
    </p:spTree>
    <p:extLst>
      <p:ext uri="{BB962C8B-B14F-4D97-AF65-F5344CB8AC3E}">
        <p14:creationId xmlns:p14="http://schemas.microsoft.com/office/powerpoint/2010/main" val="2718224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SIX BUILDING BLOCKS</a:t>
            </a:r>
            <a:endParaRPr lang="en-GB" dirty="0"/>
          </a:p>
        </p:txBody>
      </p:sp>
      <p:sp>
        <p:nvSpPr>
          <p:cNvPr id="3" name="Content Placeholder 2"/>
          <p:cNvSpPr>
            <a:spLocks noGrp="1"/>
          </p:cNvSpPr>
          <p:nvPr>
            <p:ph idx="1"/>
          </p:nvPr>
        </p:nvSpPr>
        <p:spPr/>
        <p:txBody>
          <a:bodyPr/>
          <a:lstStyle/>
          <a:p>
            <a:r>
              <a:rPr lang="en-GB" dirty="0" smtClean="0">
                <a:latin typeface="Centaur"/>
              </a:rPr>
              <a:t>Human </a:t>
            </a:r>
            <a:r>
              <a:rPr lang="en-GB" dirty="0">
                <a:latin typeface="Centaur"/>
              </a:rPr>
              <a:t>resources</a:t>
            </a:r>
            <a:r>
              <a:rPr lang="en-GB" dirty="0" smtClean="0">
                <a:latin typeface="Centaur"/>
              </a:rPr>
              <a:t>;</a:t>
            </a:r>
          </a:p>
          <a:p>
            <a:r>
              <a:rPr lang="en-GB" dirty="0" smtClean="0">
                <a:latin typeface="Centaur"/>
              </a:rPr>
              <a:t> Medical </a:t>
            </a:r>
            <a:r>
              <a:rPr lang="en-GB" dirty="0">
                <a:latin typeface="Centaur"/>
              </a:rPr>
              <a:t>products,</a:t>
            </a:r>
          </a:p>
          <a:p>
            <a:r>
              <a:rPr lang="en-GB" dirty="0">
                <a:latin typeface="Centaur"/>
              </a:rPr>
              <a:t>vaccines and technology</a:t>
            </a:r>
            <a:r>
              <a:rPr lang="en-GB" dirty="0" smtClean="0">
                <a:latin typeface="Centaur"/>
              </a:rPr>
              <a:t>;</a:t>
            </a:r>
          </a:p>
          <a:p>
            <a:r>
              <a:rPr lang="en-GB" dirty="0" smtClean="0">
                <a:latin typeface="Centaur"/>
              </a:rPr>
              <a:t> </a:t>
            </a:r>
            <a:r>
              <a:rPr lang="en-GB" dirty="0">
                <a:latin typeface="Centaur"/>
              </a:rPr>
              <a:t>health financing; health</a:t>
            </a:r>
          </a:p>
          <a:p>
            <a:r>
              <a:rPr lang="en-GB" dirty="0">
                <a:latin typeface="Centaur"/>
              </a:rPr>
              <a:t>information; service delivery </a:t>
            </a:r>
            <a:endParaRPr lang="en-GB" dirty="0" smtClean="0">
              <a:latin typeface="Centaur"/>
            </a:endParaRPr>
          </a:p>
          <a:p>
            <a:r>
              <a:rPr lang="en-GB" dirty="0" smtClean="0">
                <a:latin typeface="Centaur"/>
              </a:rPr>
              <a:t>leadership and governance</a:t>
            </a:r>
            <a:r>
              <a:rPr lang="en-GB" dirty="0">
                <a:latin typeface="Centaur"/>
              </a:rPr>
              <a:t>) </a:t>
            </a:r>
            <a:endParaRPr lang="en-GB" dirty="0" smtClean="0">
              <a:latin typeface="Centaur"/>
            </a:endParaRPr>
          </a:p>
        </p:txBody>
      </p:sp>
    </p:spTree>
    <p:extLst>
      <p:ext uri="{BB962C8B-B14F-4D97-AF65-F5344CB8AC3E}">
        <p14:creationId xmlns:p14="http://schemas.microsoft.com/office/powerpoint/2010/main" val="2942308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820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270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sz="4000" b="1" dirty="0">
                <a:solidFill>
                  <a:srgbClr val="FFFF00"/>
                </a:solidFill>
              </a:rPr>
              <a:t>HEALTH CARE SYSTEM BUILDING BLOCKS</a:t>
            </a:r>
            <a:endParaRPr lang="en-US" sz="4000" b="1" dirty="0"/>
          </a:p>
        </p:txBody>
      </p:sp>
      <p:sp>
        <p:nvSpPr>
          <p:cNvPr id="3" name="Content Placeholder 2"/>
          <p:cNvSpPr>
            <a:spLocks noGrp="1"/>
          </p:cNvSpPr>
          <p:nvPr>
            <p:ph sz="half" idx="1"/>
          </p:nvPr>
        </p:nvSpPr>
        <p:spPr>
          <a:xfrm>
            <a:off x="152400" y="1641475"/>
            <a:ext cx="4343400" cy="4454525"/>
          </a:xfrm>
        </p:spPr>
        <p:txBody>
          <a:bodyPr/>
          <a:lstStyle/>
          <a:p>
            <a:pPr marL="0" marR="0">
              <a:lnSpc>
                <a:spcPct val="115000"/>
              </a:lnSpc>
              <a:spcBef>
                <a:spcPts val="0"/>
              </a:spcBef>
              <a:spcAft>
                <a:spcPts val="0"/>
              </a:spcAft>
            </a:pPr>
            <a:r>
              <a:rPr lang="en-US" sz="2800" dirty="0">
                <a:effectLst/>
                <a:latin typeface="Centaur"/>
                <a:ea typeface="Calibri"/>
                <a:cs typeface="Centaur"/>
              </a:rPr>
              <a:t>1. </a:t>
            </a:r>
            <a:r>
              <a:rPr lang="en-US" dirty="0">
                <a:effectLst/>
                <a:latin typeface="Centaur"/>
                <a:ea typeface="Calibri"/>
                <a:cs typeface="Centaur"/>
              </a:rPr>
              <a:t>A</a:t>
            </a:r>
            <a:r>
              <a:rPr lang="en-US" sz="2800" dirty="0" smtClean="0">
                <a:effectLst/>
                <a:latin typeface="Centaur"/>
                <a:ea typeface="Calibri"/>
                <a:cs typeface="Centaur"/>
              </a:rPr>
              <a:t>dequate</a:t>
            </a:r>
            <a:r>
              <a:rPr lang="en-US" sz="2800" dirty="0">
                <a:effectLst/>
                <a:latin typeface="Centaur"/>
                <a:ea typeface="Calibri"/>
                <a:cs typeface="Centaur"/>
              </a:rPr>
              <a:t>, skilled and </a:t>
            </a:r>
            <a:r>
              <a:rPr lang="en-US" sz="2800" dirty="0" smtClean="0">
                <a:effectLst/>
                <a:latin typeface="Centaur"/>
                <a:ea typeface="Calibri"/>
                <a:cs typeface="Centaur"/>
              </a:rPr>
              <a:t>Human </a:t>
            </a:r>
            <a:r>
              <a:rPr lang="en-US" sz="2800" dirty="0">
                <a:effectLst/>
                <a:latin typeface="Centaur"/>
                <a:ea typeface="Calibri"/>
                <a:cs typeface="Centaur"/>
              </a:rPr>
              <a:t>Resources for Health.</a:t>
            </a:r>
            <a:endParaRPr lang="en-US" sz="2800" dirty="0">
              <a:effectLst/>
              <a:latin typeface="Calibri"/>
              <a:ea typeface="Calibri"/>
              <a:cs typeface="Times New Roman"/>
            </a:endParaRPr>
          </a:p>
          <a:p>
            <a:pPr marL="0" marR="0">
              <a:lnSpc>
                <a:spcPct val="115000"/>
              </a:lnSpc>
              <a:spcBef>
                <a:spcPts val="0"/>
              </a:spcBef>
              <a:spcAft>
                <a:spcPts val="0"/>
              </a:spcAft>
            </a:pPr>
            <a:r>
              <a:rPr lang="en-US" sz="2800" dirty="0" smtClean="0">
                <a:effectLst/>
                <a:latin typeface="Centaur"/>
                <a:ea typeface="Calibri"/>
                <a:cs typeface="Centaur"/>
              </a:rPr>
              <a:t>2</a:t>
            </a:r>
            <a:r>
              <a:rPr lang="en-US" sz="2800" dirty="0">
                <a:effectLst/>
                <a:latin typeface="Centaur"/>
                <a:ea typeface="Calibri"/>
                <a:cs typeface="Centaur"/>
              </a:rPr>
              <a:t>. </a:t>
            </a:r>
            <a:r>
              <a:rPr lang="en-US" dirty="0">
                <a:effectLst/>
                <a:latin typeface="Centaur"/>
                <a:ea typeface="Calibri"/>
                <a:cs typeface="Centaur"/>
              </a:rPr>
              <a:t>S</a:t>
            </a:r>
            <a:r>
              <a:rPr lang="en-US" sz="2800" dirty="0" smtClean="0">
                <a:effectLst/>
                <a:latin typeface="Centaur"/>
                <a:ea typeface="Calibri"/>
                <a:cs typeface="Centaur"/>
              </a:rPr>
              <a:t>upply </a:t>
            </a:r>
            <a:r>
              <a:rPr lang="en-US" sz="2800" dirty="0">
                <a:effectLst/>
                <a:latin typeface="Centaur"/>
                <a:ea typeface="Calibri"/>
                <a:cs typeface="Centaur"/>
              </a:rPr>
              <a:t>of medicines and medical supplies:-  </a:t>
            </a:r>
            <a:endParaRPr lang="en-US" sz="2800" dirty="0">
              <a:effectLst/>
              <a:latin typeface="Calibri"/>
              <a:ea typeface="Calibri"/>
              <a:cs typeface="Times New Roman"/>
            </a:endParaRPr>
          </a:p>
          <a:p>
            <a:pPr marL="0" marR="0">
              <a:lnSpc>
                <a:spcPct val="115000"/>
              </a:lnSpc>
              <a:spcBef>
                <a:spcPts val="0"/>
              </a:spcBef>
              <a:spcAft>
                <a:spcPts val="0"/>
              </a:spcAft>
            </a:pPr>
            <a:r>
              <a:rPr lang="en-US" sz="2800" dirty="0">
                <a:effectLst/>
                <a:latin typeface="Centaur"/>
                <a:ea typeface="Calibri"/>
                <a:cs typeface="Centaur"/>
              </a:rPr>
              <a:t>3. Provision of functional Equipment </a:t>
            </a:r>
            <a:endParaRPr lang="en-US" sz="2800" dirty="0" smtClean="0">
              <a:effectLst/>
              <a:latin typeface="Centaur"/>
              <a:ea typeface="Calibri"/>
              <a:cs typeface="Centaur"/>
            </a:endParaRPr>
          </a:p>
        </p:txBody>
      </p:sp>
      <p:sp>
        <p:nvSpPr>
          <p:cNvPr id="4" name="Content Placeholder 3"/>
          <p:cNvSpPr>
            <a:spLocks noGrp="1"/>
          </p:cNvSpPr>
          <p:nvPr>
            <p:ph sz="half" idx="2"/>
          </p:nvPr>
        </p:nvSpPr>
        <p:spPr/>
        <p:txBody>
          <a:bodyPr/>
          <a:lstStyle/>
          <a:p>
            <a:pPr marL="0" marR="0">
              <a:lnSpc>
                <a:spcPct val="115000"/>
              </a:lnSpc>
              <a:spcBef>
                <a:spcPts val="0"/>
              </a:spcBef>
              <a:spcAft>
                <a:spcPts val="0"/>
              </a:spcAft>
            </a:pPr>
            <a:r>
              <a:rPr lang="en-US" dirty="0">
                <a:effectLst/>
                <a:latin typeface="Centaur"/>
                <a:ea typeface="Calibri"/>
                <a:cs typeface="Centaur"/>
              </a:rPr>
              <a:t>4. Provision of Transport:- </a:t>
            </a:r>
          </a:p>
          <a:p>
            <a:pPr marL="0" marR="0">
              <a:lnSpc>
                <a:spcPct val="115000"/>
              </a:lnSpc>
              <a:spcBef>
                <a:spcPts val="0"/>
              </a:spcBef>
              <a:spcAft>
                <a:spcPts val="0"/>
              </a:spcAft>
            </a:pPr>
            <a:r>
              <a:rPr lang="en-US" dirty="0">
                <a:effectLst/>
                <a:latin typeface="Centaur"/>
                <a:ea typeface="Calibri"/>
                <a:cs typeface="Centaur"/>
              </a:rPr>
              <a:t>5. Ensuring a sustainable and predictable Financial Base:-.</a:t>
            </a:r>
            <a:endParaRPr lang="en-US" dirty="0">
              <a:effectLst/>
              <a:latin typeface="Calibri"/>
              <a:ea typeface="Calibri"/>
              <a:cs typeface="Times New Roman"/>
            </a:endParaRPr>
          </a:p>
          <a:p>
            <a:pPr marL="0" marR="0">
              <a:lnSpc>
                <a:spcPct val="115000"/>
              </a:lnSpc>
              <a:spcBef>
                <a:spcPts val="0"/>
              </a:spcBef>
              <a:spcAft>
                <a:spcPts val="0"/>
              </a:spcAft>
            </a:pPr>
            <a:r>
              <a:rPr lang="en-US" dirty="0">
                <a:effectLst/>
                <a:latin typeface="Centaur"/>
                <a:ea typeface="Calibri"/>
                <a:cs typeface="Centaur"/>
              </a:rPr>
              <a:t> 6. </a:t>
            </a:r>
            <a:r>
              <a:rPr lang="en-US" dirty="0" smtClean="0">
                <a:effectLst/>
                <a:latin typeface="Centaur"/>
                <a:ea typeface="Calibri"/>
                <a:cs typeface="Centaur"/>
              </a:rPr>
              <a:t>Need </a:t>
            </a:r>
            <a:r>
              <a:rPr lang="en-US" dirty="0">
                <a:effectLst/>
                <a:latin typeface="Centaur"/>
                <a:ea typeface="Calibri"/>
                <a:cs typeface="Centaur"/>
              </a:rPr>
              <a:t>to address the issues of leadership and governance at all levels</a:t>
            </a:r>
            <a:endParaRPr lang="en-US" dirty="0"/>
          </a:p>
          <a:p>
            <a:endParaRPr lang="en-GB" dirty="0"/>
          </a:p>
        </p:txBody>
      </p:sp>
    </p:spTree>
    <p:extLst>
      <p:ext uri="{BB962C8B-B14F-4D97-AF65-F5344CB8AC3E}">
        <p14:creationId xmlns:p14="http://schemas.microsoft.com/office/powerpoint/2010/main" val="2237312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 GOVERNMENT</a:t>
            </a:r>
            <a:endParaRPr lang="en-GB" dirty="0"/>
          </a:p>
        </p:txBody>
      </p:sp>
      <p:sp>
        <p:nvSpPr>
          <p:cNvPr id="6" name="Content Placeholder 5"/>
          <p:cNvSpPr>
            <a:spLocks noGrp="1"/>
          </p:cNvSpPr>
          <p:nvPr>
            <p:ph idx="1"/>
          </p:nvPr>
        </p:nvSpPr>
        <p:spPr/>
        <p:txBody>
          <a:bodyPr/>
          <a:lstStyle/>
          <a:p>
            <a:r>
              <a:rPr lang="en-GB" dirty="0" smtClean="0">
                <a:effectLst/>
              </a:rPr>
              <a:t>A </a:t>
            </a:r>
            <a:r>
              <a:rPr lang="en-GB" dirty="0">
                <a:effectLst/>
              </a:rPr>
              <a:t>group of people that governs a community or unit. It sets and administers public policy and exercises executive, political and sovereign power through customs, institutions, and laws within a state. A government can be classified into many types--democracy, republic, monarchy, aristocracy, and </a:t>
            </a:r>
            <a:r>
              <a:rPr lang="en-GB" dirty="0" smtClean="0">
                <a:effectLst/>
              </a:rPr>
              <a:t> even dictatorship.</a:t>
            </a:r>
            <a:r>
              <a:rPr lang="en-GB" dirty="0">
                <a:effectLst/>
              </a:rPr>
              <a:t/>
            </a:r>
            <a:br>
              <a:rPr lang="en-GB" dirty="0">
                <a:effectLst/>
              </a:rPr>
            </a:br>
            <a:r>
              <a:rPr lang="en-GB" dirty="0">
                <a:effectLst/>
              </a:rPr>
              <a:t/>
            </a:r>
            <a:br>
              <a:rPr lang="en-GB" dirty="0">
                <a:effectLst/>
              </a:rPr>
            </a:br>
            <a:r>
              <a:rPr lang="en-GB" sz="1400" dirty="0" smtClean="0">
                <a:effectLst/>
              </a:rPr>
              <a:t>http</a:t>
            </a:r>
            <a:r>
              <a:rPr lang="en-GB" sz="1400" dirty="0">
                <a:effectLst/>
              </a:rPr>
              <a:t>://www.businessdictionary.com/definition/government.html</a:t>
            </a:r>
          </a:p>
          <a:p>
            <a:endParaRPr lang="en-GB" dirty="0"/>
          </a:p>
        </p:txBody>
      </p:sp>
    </p:spTree>
    <p:extLst>
      <p:ext uri="{BB962C8B-B14F-4D97-AF65-F5344CB8AC3E}">
        <p14:creationId xmlns:p14="http://schemas.microsoft.com/office/powerpoint/2010/main" val="27751836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2664</TotalTime>
  <Words>1867</Words>
  <Application>Microsoft Office PowerPoint</Application>
  <PresentationFormat>On-screen Show (4:3)</PresentationFormat>
  <Paragraphs>243</Paragraphs>
  <Slides>51</Slides>
  <Notes>7</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Blue Diagonal</vt:lpstr>
      <vt:lpstr>Flow</vt:lpstr>
      <vt:lpstr>HEALTH SYSTEM AND GOVERNANCE  </vt:lpstr>
      <vt:lpstr>OBJECTIVES</vt:lpstr>
      <vt:lpstr>PowerPoint Presentation</vt:lpstr>
      <vt:lpstr>PowerPoint Presentation</vt:lpstr>
      <vt:lpstr>HEALTH SYSTEM STRENGTHENING </vt:lpstr>
      <vt:lpstr>SIX BUILDING BLOCKS</vt:lpstr>
      <vt:lpstr>PowerPoint Presentation</vt:lpstr>
      <vt:lpstr>HEALTH CARE SYSTEM BUILDING BLOCKS</vt:lpstr>
      <vt:lpstr>A GOVERNMENT</vt:lpstr>
      <vt:lpstr>WHAT IS GOVERNMENT</vt:lpstr>
      <vt:lpstr>Governance</vt:lpstr>
      <vt:lpstr>Governance</vt:lpstr>
      <vt:lpstr>IS GOVERNANCE VISIBLE</vt:lpstr>
      <vt:lpstr>Health Governance</vt:lpstr>
      <vt:lpstr>WHY HEALTH  GOVERNANCE</vt:lpstr>
      <vt:lpstr>GOVERNANCE LEVELS</vt:lpstr>
      <vt:lpstr> RESPONSIBLE GOVERNANCE </vt:lpstr>
      <vt:lpstr>FACTORS THAT MAY REDUCE GOOD GOVERNANCE</vt:lpstr>
      <vt:lpstr>GOVERNANCE LEVELS</vt:lpstr>
      <vt:lpstr>GLOBAL FACTORS</vt:lpstr>
      <vt:lpstr>GLOBAL FACTORS</vt:lpstr>
      <vt:lpstr>GLOBAL ENTRANCE TO COUNTRIES</vt:lpstr>
      <vt:lpstr>GLOBAL LEVEL</vt:lpstr>
      <vt:lpstr>NATIONAL LEVEL SYSTEMS FACTORS </vt:lpstr>
      <vt:lpstr>SUBNATIONAL LEVEL SYSTEM  FACTORS </vt:lpstr>
      <vt:lpstr>OPERATIONAL LEVEL</vt:lpstr>
      <vt:lpstr> HEALTH WORKER LEVEL</vt:lpstr>
      <vt:lpstr> HEALTH WORKER LEVEL</vt:lpstr>
      <vt:lpstr>GLOBAL, NATIONAL, SUBNATIONAL, DISTRICT, INDIVIDUAL LEVELS</vt:lpstr>
      <vt:lpstr>THE IDEAL</vt:lpstr>
      <vt:lpstr>PRINCIPLES  GOVERNANCE</vt:lpstr>
      <vt:lpstr>GOVERNANCE LEVELS</vt:lpstr>
      <vt:lpstr>WHO</vt:lpstr>
      <vt:lpstr> STRENTHENING GLOBAL GOVERNANCE</vt:lpstr>
      <vt:lpstr>SOCIAL  PARTICIPATION</vt:lpstr>
      <vt:lpstr>BROAD PARTICIPATION AND CONSULTATION</vt:lpstr>
      <vt:lpstr>ACCOUNTABILITY /TRANSPARENCY RULE OF LAW</vt:lpstr>
      <vt:lpstr>EFFECTIVENESS  EFFICIENCY / HEALTH SYSTEM PERFORMANCE</vt:lpstr>
      <vt:lpstr>PARTICIPATION CONSENSUS RESPONSIVENESS EQUITY INCLUSIVENESS</vt:lpstr>
      <vt:lpstr>INFORMATION AND ASSESSMENT CAPACITY</vt:lpstr>
      <vt:lpstr>POLICY FORMULATION AND PLANNING</vt:lpstr>
      <vt:lpstr>PRO POOR  MARGINALISED GROUP APPROACHES</vt:lpstr>
      <vt:lpstr>BALANCING STATE PRIVATE &amp; NGO  PARTNERSHIPS </vt:lpstr>
      <vt:lpstr>PowerPoint Presentation</vt:lpstr>
      <vt:lpstr>PowerPoint Presentation</vt:lpstr>
      <vt:lpstr>PowerPoint Presentation</vt:lpstr>
      <vt:lpstr>WHERE ARE WE </vt:lpstr>
      <vt:lpstr>PowerPoint Presentation</vt:lpstr>
      <vt:lpstr>PowerPoint Presentation</vt:lpstr>
      <vt:lpstr>REFERENCES</vt:lpstr>
      <vt:lpstr>REFERENCES</vt:lpstr>
    </vt:vector>
  </TitlesOfParts>
  <Company>Syddansk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impact assessment</dc:title>
  <dc:creator>IT-service</dc:creator>
  <cp:lastModifiedBy>J Maradzika</cp:lastModifiedBy>
  <cp:revision>146</cp:revision>
  <dcterms:created xsi:type="dcterms:W3CDTF">2002-05-17T15:16:13Z</dcterms:created>
  <dcterms:modified xsi:type="dcterms:W3CDTF">2018-09-27T05:22:00Z</dcterms:modified>
</cp:coreProperties>
</file>